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Lst>
  <p:notesMasterIdLst>
    <p:notesMasterId r:id="rId63"/>
  </p:notesMasterIdLst>
  <p:handoutMasterIdLst>
    <p:handoutMasterId r:id="rId64"/>
  </p:handoutMasterIdLst>
  <p:sldIdLst>
    <p:sldId id="529" r:id="rId9"/>
    <p:sldId id="256" r:id="rId10"/>
    <p:sldId id="447" r:id="rId11"/>
    <p:sldId id="445" r:id="rId12"/>
    <p:sldId id="322" r:id="rId13"/>
    <p:sldId id="323" r:id="rId14"/>
    <p:sldId id="423" r:id="rId15"/>
    <p:sldId id="424" r:id="rId16"/>
    <p:sldId id="495" r:id="rId17"/>
    <p:sldId id="496" r:id="rId18"/>
    <p:sldId id="497" r:id="rId19"/>
    <p:sldId id="449" r:id="rId20"/>
    <p:sldId id="544" r:id="rId21"/>
    <p:sldId id="535" r:id="rId22"/>
    <p:sldId id="439" r:id="rId23"/>
    <p:sldId id="440" r:id="rId24"/>
    <p:sldId id="441" r:id="rId25"/>
    <p:sldId id="538" r:id="rId26"/>
    <p:sldId id="539" r:id="rId27"/>
    <p:sldId id="540" r:id="rId28"/>
    <p:sldId id="541" r:id="rId29"/>
    <p:sldId id="547" r:id="rId30"/>
    <p:sldId id="542" r:id="rId31"/>
    <p:sldId id="543" r:id="rId32"/>
    <p:sldId id="536" r:id="rId33"/>
    <p:sldId id="498" r:id="rId34"/>
    <p:sldId id="499" r:id="rId35"/>
    <p:sldId id="500" r:id="rId36"/>
    <p:sldId id="501" r:id="rId37"/>
    <p:sldId id="523" r:id="rId38"/>
    <p:sldId id="502" r:id="rId39"/>
    <p:sldId id="503" r:id="rId40"/>
    <p:sldId id="504" r:id="rId41"/>
    <p:sldId id="506" r:id="rId42"/>
    <p:sldId id="507" r:id="rId43"/>
    <p:sldId id="508" r:id="rId44"/>
    <p:sldId id="509" r:id="rId45"/>
    <p:sldId id="510" r:id="rId46"/>
    <p:sldId id="511" r:id="rId47"/>
    <p:sldId id="528" r:id="rId48"/>
    <p:sldId id="513" r:id="rId49"/>
    <p:sldId id="514" r:id="rId50"/>
    <p:sldId id="521" r:id="rId51"/>
    <p:sldId id="520" r:id="rId52"/>
    <p:sldId id="525" r:id="rId53"/>
    <p:sldId id="516" r:id="rId54"/>
    <p:sldId id="517" r:id="rId55"/>
    <p:sldId id="518" r:id="rId56"/>
    <p:sldId id="519" r:id="rId57"/>
    <p:sldId id="477" r:id="rId58"/>
    <p:sldId id="491" r:id="rId59"/>
    <p:sldId id="492" r:id="rId60"/>
    <p:sldId id="493" r:id="rId61"/>
    <p:sldId id="494" r:id="rId62"/>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29"/>
            <p14:sldId id="256"/>
            <p14:sldId id="447"/>
            <p14:sldId id="445"/>
            <p14:sldId id="322"/>
            <p14:sldId id="323"/>
            <p14:sldId id="423"/>
            <p14:sldId id="424"/>
            <p14:sldId id="495"/>
            <p14:sldId id="496"/>
            <p14:sldId id="497"/>
            <p14:sldId id="449"/>
            <p14:sldId id="544"/>
            <p14:sldId id="535"/>
            <p14:sldId id="439"/>
            <p14:sldId id="440"/>
            <p14:sldId id="441"/>
            <p14:sldId id="538"/>
            <p14:sldId id="539"/>
            <p14:sldId id="540"/>
            <p14:sldId id="541"/>
            <p14:sldId id="547"/>
            <p14:sldId id="542"/>
            <p14:sldId id="543"/>
          </p14:sldIdLst>
        </p14:section>
        <p14:section name="Detailed Scenarios" id="{98816934-DFC3-4C8A-BC50-756A0AF3FD4F}">
          <p14:sldIdLst>
            <p14:sldId id="536"/>
            <p14:sldId id="498"/>
            <p14:sldId id="499"/>
            <p14:sldId id="500"/>
            <p14:sldId id="501"/>
            <p14:sldId id="523"/>
            <p14:sldId id="502"/>
            <p14:sldId id="503"/>
            <p14:sldId id="504"/>
            <p14:sldId id="506"/>
            <p14:sldId id="507"/>
            <p14:sldId id="508"/>
            <p14:sldId id="509"/>
            <p14:sldId id="510"/>
            <p14:sldId id="511"/>
            <p14:sldId id="528"/>
            <p14:sldId id="513"/>
            <p14:sldId id="514"/>
            <p14:sldId id="521"/>
            <p14:sldId id="520"/>
            <p14:sldId id="525"/>
            <p14:sldId id="516"/>
            <p14:sldId id="517"/>
            <p14:sldId id="518"/>
            <p14:sldId id="519"/>
            <p14:sldId id="477"/>
          </p14:sldIdLst>
        </p14:section>
        <p14:section name="Case Studies" id="{61FEF8BD-0E0A-4B63-A518-55873B60F393}">
          <p14:sldIdLst>
            <p14:sldId id="491"/>
            <p14:sldId id="492"/>
            <p14:sldId id="493"/>
            <p14:sldId id="494"/>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77170" autoAdjust="0"/>
  </p:normalViewPr>
  <p:slideViewPr>
    <p:cSldViewPr snapToGrid="0">
      <p:cViewPr varScale="1">
        <p:scale>
          <a:sx n="50" d="100"/>
          <a:sy n="50" d="100"/>
        </p:scale>
        <p:origin x="1092" y="48"/>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10/21/2020</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10/21/2020</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image" Target="../media/image79.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1362E8-7A7B-4587-803A-BD1FA221E85F}"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9668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Microsoft and Windows Azure, you’re relying on you existing relationship and account team to procure and get support. </a:t>
            </a:r>
          </a:p>
          <a:p>
            <a:endParaRPr lang="en-US" baseline="0" dirty="0"/>
          </a:p>
          <a:p>
            <a:pPr marL="228600" indent="-228600">
              <a:buAutoNum type="arabicPeriod"/>
            </a:pPr>
            <a:r>
              <a:rPr lang="en-US" baseline="0" dirty="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not our</a:t>
            </a:r>
            <a:r>
              <a:rPr lang="en-US" baseline="0" dirty="0"/>
              <a:t> first foray into Cloud Computing. We have been doing this for more than two decades, and have the deepest experience in the industry.</a:t>
            </a:r>
          </a:p>
          <a:p>
            <a:endParaRPr lang="en-US" baseline="0" dirty="0"/>
          </a:p>
          <a:p>
            <a:r>
              <a:rPr lang="en-US" baseline="0" dirty="0"/>
              <a:t>Our first datacenter was in 1989. Since then, we have run some of the largest global  services securely and efficiently – Bing, Office 365 and Hotmail just to name a few.</a:t>
            </a:r>
          </a:p>
          <a:p>
            <a:endParaRPr lang="en-US" baseline="0" dirty="0"/>
          </a:p>
          <a:p>
            <a:r>
              <a:rPr lang="en-US" baseline="0" dirty="0"/>
              <a:t>Today, we run over 200+ global services 24x7 and here are some stats to show you how large scale and global our operations are.</a:t>
            </a:r>
          </a:p>
          <a:p>
            <a:endParaRPr lang="en-US" baseline="0" dirty="0"/>
          </a:p>
          <a:p>
            <a:r>
              <a:rPr lang="en-US" baseline="0" dirty="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pause and summarize the design principles that make Windows Azure a true enterprise ready platform.</a:t>
            </a:r>
          </a:p>
        </p:txBody>
      </p:sp>
      <p:sp>
        <p:nvSpPr>
          <p:cNvPr id="4" name="Slide Number Placeholder 3"/>
          <p:cNvSpPr>
            <a:spLocks noGrp="1"/>
          </p:cNvSpPr>
          <p:nvPr>
            <p:ph type="sldNum" sz="quarter" idx="10"/>
          </p:nvPr>
        </p:nvSpPr>
        <p:spPr/>
        <p:txBody>
          <a:bodyPr/>
          <a:lstStyle/>
          <a:p>
            <a:fld id="{0A7327B1-EA79-42BA-8B82-860D37DAB89B}" type="slidenum">
              <a:rPr lang="en-US" smtClean="0"/>
              <a:t>12</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to explain all the Azure building blocks – the compute services at the top and then the other blocks of services – data, networking, Apps….  OR you can go with the next set of slides…  YOUR CHOICE…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Think of the different services as </a:t>
            </a:r>
            <a:r>
              <a:rPr lang="en-US" sz="1000" i="1" kern="1200" dirty="0">
                <a:solidFill>
                  <a:schemeClr val="tx1"/>
                </a:solidFill>
                <a:effectLst/>
                <a:latin typeface="Segoe UI Light" pitchFamily="34" charset="0"/>
                <a:ea typeface="+mn-ea"/>
                <a:cs typeface="+mn-cs"/>
              </a:rPr>
              <a:t>building blocks.</a:t>
            </a:r>
            <a:r>
              <a:rPr lang="en-US" sz="1000" kern="1200" dirty="0">
                <a:solidFill>
                  <a:schemeClr val="tx1"/>
                </a:solidFill>
                <a:effectLst/>
                <a:latin typeface="Segoe UI Light" pitchFamily="34" charset="0"/>
                <a:ea typeface="+mn-ea"/>
                <a:cs typeface="+mn-cs"/>
              </a:rPr>
              <a:t> These services can be categorized</a:t>
            </a:r>
            <a:r>
              <a:rPr lang="en-US" sz="1000" kern="1200" baseline="0" dirty="0">
                <a:solidFill>
                  <a:schemeClr val="tx1"/>
                </a:solidFill>
                <a:effectLst/>
                <a:latin typeface="Segoe UI Light" pitchFamily="34" charset="0"/>
                <a:ea typeface="+mn-ea"/>
                <a:cs typeface="+mn-cs"/>
              </a:rPr>
              <a:t> into three classes – </a:t>
            </a:r>
          </a:p>
          <a:p>
            <a:r>
              <a:rPr lang="en-US" sz="1000" b="1" kern="1200" baseline="0" dirty="0">
                <a:solidFill>
                  <a:schemeClr val="tx1"/>
                </a:solidFill>
                <a:effectLst/>
                <a:latin typeface="Segoe UI Light" pitchFamily="34" charset="0"/>
                <a:ea typeface="+mn-ea"/>
                <a:cs typeface="+mn-cs"/>
              </a:rPr>
              <a:t>Infrastructure services </a:t>
            </a:r>
            <a:r>
              <a:rPr lang="en-US" sz="1000" kern="1200" baseline="0" dirty="0">
                <a:solidFill>
                  <a:schemeClr val="tx1"/>
                </a:solidFill>
                <a:effectLst/>
                <a:latin typeface="Segoe UI Light" pitchFamily="34" charset="0"/>
                <a:ea typeface="+mn-ea"/>
                <a:cs typeface="+mn-cs"/>
              </a:rPr>
              <a:t>which are lower level building blocks, </a:t>
            </a:r>
          </a:p>
          <a:p>
            <a:r>
              <a:rPr lang="en-US" sz="1000" b="1" kern="1200" baseline="0" dirty="0">
                <a:solidFill>
                  <a:schemeClr val="tx1"/>
                </a:solidFill>
                <a:effectLst/>
                <a:latin typeface="Segoe UI Light" pitchFamily="34" charset="0"/>
                <a:ea typeface="+mn-ea"/>
                <a:cs typeface="+mn-cs"/>
              </a:rPr>
              <a:t>Data services </a:t>
            </a:r>
            <a:r>
              <a:rPr lang="en-US" sz="1000" kern="1200" baseline="0" dirty="0">
                <a:solidFill>
                  <a:schemeClr val="tx1"/>
                </a:solidFill>
                <a:effectLst/>
                <a:latin typeface="Segoe UI Light" pitchFamily="34" charset="0"/>
                <a:ea typeface="+mn-ea"/>
                <a:cs typeface="+mn-cs"/>
              </a:rPr>
              <a:t>that provide storage and data management capabilities to apps, and </a:t>
            </a:r>
          </a:p>
          <a:p>
            <a:r>
              <a:rPr lang="en-US" sz="1000" b="1" kern="1200" baseline="0" dirty="0">
                <a:solidFill>
                  <a:schemeClr val="tx1"/>
                </a:solidFill>
                <a:effectLst/>
                <a:latin typeface="Segoe UI Light" pitchFamily="34" charset="0"/>
                <a:ea typeface="+mn-ea"/>
                <a:cs typeface="+mn-cs"/>
              </a:rPr>
              <a:t>App services</a:t>
            </a:r>
            <a:r>
              <a:rPr lang="en-US" sz="1000" kern="1200" baseline="0" dirty="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You can use these blocks or</a:t>
            </a:r>
            <a:r>
              <a:rPr lang="en-US" sz="1000" kern="1200" baseline="0" dirty="0">
                <a:solidFill>
                  <a:schemeClr val="tx1"/>
                </a:solidFill>
                <a:effectLst/>
                <a:latin typeface="Segoe UI Light" pitchFamily="34" charset="0"/>
                <a:ea typeface="+mn-ea"/>
                <a:cs typeface="+mn-cs"/>
              </a:rPr>
              <a:t> puzzle pieces </a:t>
            </a:r>
            <a:r>
              <a:rPr lang="en-US" sz="1000" kern="1200" dirty="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This approach is what industry experts call a </a:t>
            </a:r>
            <a:r>
              <a:rPr lang="en-US" sz="1000" b="1" kern="1200" dirty="0">
                <a:solidFill>
                  <a:schemeClr val="tx1"/>
                </a:solidFill>
                <a:effectLst/>
                <a:latin typeface="Segoe UI Light" pitchFamily="34" charset="0"/>
                <a:ea typeface="+mn-ea"/>
                <a:cs typeface="+mn-cs"/>
              </a:rPr>
              <a:t>Platform as a Service</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These “building blocks” lets Windows Azure to be used as an </a:t>
            </a:r>
            <a:r>
              <a:rPr lang="en-US" sz="1000" b="1" kern="1200" dirty="0">
                <a:solidFill>
                  <a:schemeClr val="tx1"/>
                </a:solidFill>
                <a:effectLst/>
                <a:latin typeface="Segoe UI Light" pitchFamily="34" charset="0"/>
                <a:ea typeface="+mn-ea"/>
                <a:cs typeface="+mn-cs"/>
              </a:rPr>
              <a:t>Infrastructure-a- a-service</a:t>
            </a:r>
            <a:r>
              <a:rPr lang="en-US" sz="1000" kern="1200" dirty="0">
                <a:solidFill>
                  <a:schemeClr val="tx1"/>
                </a:solidFill>
                <a:effectLst/>
                <a:latin typeface="Segoe UI Light" pitchFamily="34" charset="0"/>
                <a:ea typeface="+mn-ea"/>
                <a:cs typeface="+mn-cs"/>
              </a:rPr>
              <a:t>.</a:t>
            </a:r>
          </a:p>
          <a:p>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So, you see Windows Azure offers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in one platform.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provides flexibility,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eliminates complexity. Use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where you can, use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a:solidFill>
                  <a:schemeClr val="tx1"/>
                </a:solidFill>
                <a:effectLst/>
                <a:latin typeface="Segoe UI Light" pitchFamily="34" charset="0"/>
                <a:ea typeface="+mn-ea"/>
                <a:cs typeface="+mn-cs"/>
              </a:rPr>
              <a:t> apps of the future</a:t>
            </a:r>
            <a:r>
              <a:rPr lang="en-US" sz="1000" b="1" kern="1200" dirty="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67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430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5547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a:solidFill>
                  <a:schemeClr val="tx1"/>
                </a:solidFill>
                <a:effectLst/>
                <a:latin typeface="Segoe UI Light" pitchFamily="34" charset="0"/>
                <a:ea typeface="+mn-ea"/>
                <a:cs typeface="+mn-cs"/>
              </a:rPr>
              <a:t>source:IDC</a:t>
            </a:r>
            <a:r>
              <a:rPr lang="en-US" sz="1000" kern="1200" dirty="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a:solidFill>
                  <a:schemeClr val="tx1"/>
                </a:solidFill>
                <a:effectLst/>
                <a:latin typeface="Segoe UI Light" pitchFamily="34" charset="0"/>
                <a:ea typeface="+mn-ea"/>
                <a:cs typeface="+mn-cs"/>
              </a:rPr>
              <a:t>over 10 trillion objects</a:t>
            </a:r>
            <a:r>
              <a:rPr lang="en-US" sz="1000" kern="1200" dirty="0">
                <a:solidFill>
                  <a:schemeClr val="tx1"/>
                </a:solidFill>
                <a:effectLst/>
                <a:latin typeface="Segoe UI Light" pitchFamily="34" charset="0"/>
                <a:ea typeface="+mn-ea"/>
                <a:cs typeface="+mn-cs"/>
              </a:rPr>
              <a:t>, processes an average of </a:t>
            </a:r>
            <a:r>
              <a:rPr lang="en-US" sz="1000" b="1" kern="1200" dirty="0">
                <a:solidFill>
                  <a:schemeClr val="tx1"/>
                </a:solidFill>
                <a:effectLst/>
                <a:latin typeface="Segoe UI Light" pitchFamily="34" charset="0"/>
                <a:ea typeface="+mn-ea"/>
                <a:cs typeface="+mn-cs"/>
              </a:rPr>
              <a:t>270,000 requests per second</a:t>
            </a:r>
            <a:r>
              <a:rPr lang="en-US" sz="1000" kern="1200" dirty="0">
                <a:solidFill>
                  <a:schemeClr val="tx1"/>
                </a:solidFill>
                <a:effectLst/>
                <a:latin typeface="Segoe UI Light" pitchFamily="34" charset="0"/>
                <a:ea typeface="+mn-ea"/>
                <a:cs typeface="+mn-cs"/>
              </a:rPr>
              <a:t>, and reaches peaks of </a:t>
            </a:r>
            <a:r>
              <a:rPr lang="en-US" sz="1000" b="1" kern="1200" dirty="0">
                <a:solidFill>
                  <a:schemeClr val="tx1"/>
                </a:solidFill>
                <a:effectLst/>
                <a:latin typeface="Segoe UI Light" pitchFamily="34" charset="0"/>
                <a:ea typeface="+mn-ea"/>
                <a:cs typeface="+mn-cs"/>
              </a:rPr>
              <a:t>880k requests per second</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Windows Azure Blob</a:t>
            </a:r>
            <a:r>
              <a:rPr lang="en-US" sz="1000" b="0" i="0" kern="1200" baseline="0" dirty="0">
                <a:solidFill>
                  <a:schemeClr val="tx1"/>
                </a:solidFill>
                <a:effectLst/>
                <a:latin typeface="Segoe UI Light" pitchFamily="34" charset="0"/>
                <a:ea typeface="+mn-ea"/>
                <a:cs typeface="+mn-cs"/>
              </a:rPr>
              <a:t> storage is actually the top most rated by </a:t>
            </a:r>
            <a:r>
              <a:rPr lang="en-US" sz="1000" b="0" i="0" kern="1200" baseline="0" dirty="0" err="1">
                <a:solidFill>
                  <a:schemeClr val="tx1"/>
                </a:solidFill>
                <a:effectLst/>
                <a:latin typeface="Segoe UI Light" pitchFamily="34" charset="0"/>
                <a:ea typeface="+mn-ea"/>
                <a:cs typeface="+mn-cs"/>
              </a:rPr>
              <a:t>Nasuni</a:t>
            </a:r>
            <a:r>
              <a:rPr lang="en-US" sz="1000" b="0" i="0" kern="1200" baseline="0" dirty="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We make 3 copies of data for durability</a:t>
            </a:r>
            <a:r>
              <a:rPr lang="en-US" sz="1000" kern="1200" baseline="0" dirty="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Use Blob service for storing large amounts of </a:t>
            </a:r>
            <a:r>
              <a:rPr lang="en-US" sz="1000" b="1" i="0" kern="1200" dirty="0">
                <a:solidFill>
                  <a:schemeClr val="tx1"/>
                </a:solidFill>
                <a:effectLst/>
                <a:latin typeface="Segoe UI Light" pitchFamily="34" charset="0"/>
                <a:ea typeface="+mn-ea"/>
                <a:cs typeface="+mn-cs"/>
              </a:rPr>
              <a:t>unstructured data </a:t>
            </a:r>
            <a:r>
              <a:rPr lang="en-US" sz="1000" b="0" i="0" kern="1200" dirty="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Tables is a </a:t>
            </a:r>
            <a:r>
              <a:rPr lang="en-US" sz="1000" b="1" i="0" kern="1200" dirty="0" err="1">
                <a:solidFill>
                  <a:schemeClr val="tx1"/>
                </a:solidFill>
                <a:effectLst/>
                <a:latin typeface="Segoe UI Light" pitchFamily="34" charset="0"/>
                <a:ea typeface="+mn-ea"/>
                <a:cs typeface="+mn-cs"/>
              </a:rPr>
              <a:t>NoSQL</a:t>
            </a:r>
            <a:r>
              <a:rPr lang="en-US" sz="1000" b="1" i="0" kern="1200" dirty="0">
                <a:solidFill>
                  <a:schemeClr val="tx1"/>
                </a:solidFill>
                <a:effectLst/>
                <a:latin typeface="Segoe UI Light" pitchFamily="34" charset="0"/>
                <a:ea typeface="+mn-ea"/>
                <a:cs typeface="+mn-cs"/>
              </a:rPr>
              <a:t> </a:t>
            </a:r>
            <a:r>
              <a:rPr lang="en-US" sz="1000" b="1" i="0" kern="1200" dirty="0" err="1">
                <a:solidFill>
                  <a:schemeClr val="tx1"/>
                </a:solidFill>
                <a:effectLst/>
                <a:latin typeface="Segoe UI Light" pitchFamily="34" charset="0"/>
                <a:ea typeface="+mn-ea"/>
                <a:cs typeface="+mn-cs"/>
              </a:rPr>
              <a:t>datastore</a:t>
            </a:r>
            <a:r>
              <a:rPr lang="en-US" sz="1000" b="1" i="0" kern="120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a:solidFill>
                  <a:schemeClr val="tx1"/>
                </a:solidFill>
                <a:effectLst/>
                <a:latin typeface="Segoe UI Light" pitchFamily="34" charset="0"/>
                <a:ea typeface="+mn-ea"/>
                <a:cs typeface="+mn-cs"/>
              </a:rPr>
              <a:t> a full fledged relational DB.</a:t>
            </a:r>
          </a:p>
          <a:p>
            <a:endParaRPr lang="en-US" sz="1000" b="0" i="0" kern="1200" baseline="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a:solidFill>
                  <a:schemeClr val="tx1"/>
                </a:solidFill>
                <a:effectLst/>
                <a:latin typeface="Segoe UI Light" pitchFamily="34" charset="0"/>
                <a:ea typeface="+mn-ea"/>
                <a:cs typeface="+mn-cs"/>
              </a:rPr>
              <a:t>Drives are what are attached to VMs. They automatically provide </a:t>
            </a:r>
            <a:r>
              <a:rPr lang="en-US" sz="1000" b="0" kern="1200" dirty="0">
                <a:solidFill>
                  <a:schemeClr val="tx1"/>
                </a:solidFill>
                <a:effectLst/>
                <a:latin typeface="Segoe UI Light" pitchFamily="34" charset="0"/>
                <a:ea typeface="+mn-ea"/>
                <a:cs typeface="+mn-cs"/>
              </a:rPr>
              <a:t>get the same durability and availability. </a:t>
            </a:r>
            <a:r>
              <a:rPr lang="en-US" sz="1000" b="1" kern="1200" dirty="0">
                <a:solidFill>
                  <a:schemeClr val="tx1"/>
                </a:solidFill>
                <a:effectLst/>
                <a:latin typeface="Segoe UI Light" pitchFamily="34" charset="0"/>
                <a:ea typeface="+mn-ea"/>
                <a:cs typeface="+mn-cs"/>
              </a:rPr>
              <a:t>This differentiates</a:t>
            </a:r>
            <a:r>
              <a:rPr lang="en-US" sz="1000" b="1" kern="1200" baseline="0" dirty="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a:solidFill>
                  <a:schemeClr val="tx1"/>
                </a:solidFill>
                <a:effectLst/>
                <a:latin typeface="Segoe UI Light" pitchFamily="34" charset="0"/>
                <a:ea typeface="+mn-ea"/>
                <a:cs typeface="+mn-cs"/>
              </a:rPr>
              <a:t>. </a:t>
            </a:r>
            <a:endParaRPr lang="en-US" sz="1000" b="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Additionally, data is asynchronously copied</a:t>
            </a:r>
            <a:r>
              <a:rPr lang="en-US" sz="1000" kern="1200" baseline="0" dirty="0">
                <a:solidFill>
                  <a:schemeClr val="tx1"/>
                </a:solidFill>
                <a:effectLst/>
                <a:latin typeface="Segoe UI Light" pitchFamily="34" charset="0"/>
                <a:ea typeface="+mn-ea"/>
                <a:cs typeface="+mn-cs"/>
              </a:rPr>
              <a:t> to another datacenter that’s at least 400 miles away.</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a:solidFill>
                  <a:schemeClr val="tx1"/>
                </a:solidFill>
                <a:effectLst/>
                <a:latin typeface="Segoe UI Light" pitchFamily="34" charset="0"/>
                <a:ea typeface="+mn-ea"/>
                <a:cs typeface="+mn-cs"/>
              </a:rPr>
              <a:t>geo-replication</a:t>
            </a:r>
            <a:r>
              <a:rPr lang="en-US" sz="10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88062" cy="3424238"/>
          </a:xfrm>
        </p:spPr>
      </p:sp>
      <p:sp>
        <p:nvSpPr>
          <p:cNvPr id="3" name="Notes Placeholder 2"/>
          <p:cNvSpPr>
            <a:spLocks noGrp="1"/>
          </p:cNvSpPr>
          <p:nvPr>
            <p:ph type="body" idx="1"/>
          </p:nvPr>
        </p:nvSpPr>
        <p:spPr/>
        <p:txBody>
          <a:bodyPr/>
          <a:lstStyle/>
          <a:p>
            <a:endParaRPr lang="en-US" dirty="0"/>
          </a:p>
          <a:p>
            <a:pPr defTabSz="922258">
              <a:defRPr/>
            </a:pPr>
            <a:r>
              <a:rPr lang="en-US" dirty="0"/>
              <a:t>Typically large data sets take a very long time to upload or download over a network; For example, with a network</a:t>
            </a:r>
            <a:r>
              <a:rPr lang="en-US" baseline="0" dirty="0"/>
              <a:t> </a:t>
            </a:r>
            <a:r>
              <a:rPr lang="en-US" dirty="0"/>
              <a:t>10 TB of data will take at least one month to upload over a T3 line.  With Windows Azure import/export , this problem is eliminated.  </a:t>
            </a:r>
            <a:r>
              <a:rPr lang="en-US" b="0" dirty="0">
                <a:solidFill>
                  <a:schemeClr val="accent2">
                    <a:lumMod val="20000"/>
                    <a:lumOff val="80000"/>
                  </a:schemeClr>
                </a:solidFill>
              </a:rPr>
              <a:t>Import/Export enables you to move your large dataset to the Azure cloud more efficiently than over your network.   </a:t>
            </a:r>
          </a:p>
          <a:p>
            <a:endParaRPr lang="en-US" b="0" dirty="0"/>
          </a:p>
          <a:p>
            <a:endParaRPr lang="en-US" sz="1100" dirty="0"/>
          </a:p>
          <a:p>
            <a:r>
              <a:rPr lang="en-US" dirty="0"/>
              <a:t>Similarly, you can use this service to export data that you need to recover: we download it at the Microsoft Regional Datacenters, and ship it back to you. </a:t>
            </a:r>
          </a:p>
          <a:p>
            <a:endParaRPr lang="en-US" dirty="0"/>
          </a:p>
          <a:p>
            <a:r>
              <a:rPr lang="en-US" dirty="0"/>
              <a:t>According to a recent survey, (source: Forrester) 49% of those surveyed plan to move their data or already have moved their data storage to the cloud, citing both cost reduction and flexibility as reasons to move storage into the cloud. 80% of IT decision makers in a recent study cited that encryption in transit was of critical or high importance. (source: Forrester) </a:t>
            </a:r>
          </a:p>
          <a:p>
            <a:endParaRPr lang="en-US" dirty="0"/>
          </a:p>
          <a:p>
            <a:r>
              <a:rPr lang="en-US" dirty="0"/>
              <a:t>A</a:t>
            </a:r>
            <a:r>
              <a:rPr lang="en-US" baseline="0" dirty="0"/>
              <a:t> Forrester st</a:t>
            </a:r>
            <a:r>
              <a:rPr lang="en-US" dirty="0"/>
              <a:t>udy also estimated a cost of about $95 per GB of data per year for an on-premises SAN solution which is 4X the cost of putting a GB of data into Azure.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4954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a:latin typeface="+mj-lt"/>
              </a:rPr>
              <a:t>While </a:t>
            </a:r>
            <a:r>
              <a:rPr lang="en-US" sz="1000" b="0" dirty="0" err="1">
                <a:latin typeface="+mj-lt"/>
              </a:rPr>
              <a:t>StorSimple</a:t>
            </a:r>
            <a:r>
              <a:rPr lang="en-US" sz="1000" b="0" dirty="0">
                <a:latin typeface="+mj-lt"/>
              </a:rPr>
              <a:t> solution we discussed earlier is more of an</a:t>
            </a:r>
            <a:r>
              <a:rPr lang="en-US" sz="1000" b="0" baseline="0" dirty="0">
                <a:latin typeface="+mj-lt"/>
              </a:rPr>
              <a:t> on-premises SAN solution that is integrated wit Windows Azure, you can also use Windows Azure directly for backups with Windows Server and System Center DPM.</a:t>
            </a:r>
            <a:endParaRPr lang="en-US" sz="1000" b="0" dirty="0">
              <a:latin typeface="+mj-lt"/>
            </a:endParaRPr>
          </a:p>
          <a:p>
            <a:pPr defTabSz="941362">
              <a:spcAft>
                <a:spcPts val="343"/>
              </a:spcAft>
              <a:defRPr/>
            </a:pPr>
            <a:endParaRPr lang="en-US" sz="1000" b="1" dirty="0">
              <a:latin typeface="+mj-lt"/>
            </a:endParaRPr>
          </a:p>
          <a:p>
            <a:pPr defTabSz="941362">
              <a:spcAft>
                <a:spcPts val="343"/>
              </a:spcAft>
              <a:defRPr/>
            </a:pPr>
            <a:r>
              <a:rPr lang="en-US" sz="1000" b="1" dirty="0">
                <a:latin typeface="+mj-lt"/>
              </a:rPr>
              <a:t>Windows Azure Backup </a:t>
            </a:r>
            <a:r>
              <a:rPr lang="en-US" sz="1000" dirty="0">
                <a:latin typeface="+mj-lt"/>
              </a:rPr>
              <a:t>service extends Windows Server Backup, Essentials, or DPM with offsite backup to Windows Azure</a:t>
            </a:r>
            <a:r>
              <a:rPr lang="en-US" sz="1000" b="1" dirty="0">
                <a:solidFill>
                  <a:prstClr val="black"/>
                </a:solidFill>
                <a:latin typeface="+mj-lt"/>
              </a:rPr>
              <a:t>. </a:t>
            </a:r>
            <a:r>
              <a:rPr lang="en-US" sz="1000" dirty="0">
                <a:solidFill>
                  <a:prstClr val="black"/>
                </a:solidFill>
                <a:latin typeface="+mj-lt"/>
              </a:rPr>
              <a:t>You can backup</a:t>
            </a:r>
            <a:r>
              <a:rPr lang="en-US" sz="1000" baseline="0" dirty="0">
                <a:solidFill>
                  <a:prstClr val="black"/>
                </a:solidFill>
                <a:latin typeface="+mj-lt"/>
              </a:rPr>
              <a:t> </a:t>
            </a:r>
            <a:r>
              <a:rPr lang="en-US" sz="1000" dirty="0">
                <a:solidFill>
                  <a:prstClr val="black"/>
                </a:solidFill>
                <a:latin typeface="+mj-lt"/>
              </a:rPr>
              <a:t>server 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a:solidFill>
                  <a:prstClr val="black"/>
                </a:solidFill>
                <a:latin typeface="+mj-lt"/>
              </a:rPr>
              <a:t>Windows 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Convenient</a:t>
            </a:r>
            <a:r>
              <a:rPr kumimoji="0" lang="en-US" sz="1000" b="0" i="0" u="none" strike="noStrike" kern="1200" cap="none" spc="0" normalizeH="0" noProof="0" dirty="0">
                <a:ln>
                  <a:noFill/>
                </a:ln>
                <a:effectLst/>
                <a:uLnTx/>
                <a:uFillTx/>
                <a:latin typeface="+mj-lt"/>
              </a:rPr>
              <a:t> offsite protection</a:t>
            </a:r>
            <a:endParaRPr kumimoji="0" lang="en-US" sz="1000" b="0" i="0" u="none" strike="noStrike" kern="1200" cap="none" spc="0" normalizeH="0" baseline="0" noProof="0" dirty="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Safe, geo-replicated</a:t>
            </a:r>
            <a:r>
              <a:rPr kumimoji="0" lang="en-US" sz="1000" b="0" i="0" u="none" strike="noStrike" kern="1200" cap="none" spc="0" normalizeH="0" noProof="0" dirty="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a:latin typeface="+mj-lt"/>
              </a:rPr>
              <a:t>Encrypted</a:t>
            </a:r>
            <a:r>
              <a:rPr lang="en-US" sz="1000" dirty="0">
                <a:latin typeface="+mj-lt"/>
              </a:rPr>
              <a:t> backups</a:t>
            </a:r>
            <a:endParaRPr kumimoji="0" lang="en-US" sz="1000" b="0" i="0" u="none" strike="noStrike" kern="1200" cap="none" spc="0" normalizeH="0" baseline="0" noProof="0" dirty="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configuration</a:t>
            </a:r>
          </a:p>
          <a:p>
            <a:pPr lvl="1"/>
            <a:endParaRPr lang="en-US" sz="1000" dirty="0">
              <a:latin typeface="+mj-lt"/>
            </a:endParaRPr>
          </a:p>
          <a:p>
            <a:pPr lvl="1"/>
            <a:endParaRPr lang="en-US" dirty="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SPEED</a:t>
            </a:r>
            <a:r>
              <a:rPr lang="en-US" sz="1000" kern="1200" dirty="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a:solidFill>
                <a:schemeClr val="tx1"/>
              </a:solidFill>
              <a:effectLst/>
              <a:latin typeface="Segoe UI Light" pitchFamily="34" charset="0"/>
              <a:ea typeface="+mn-ea"/>
              <a:cs typeface="+mn-cs"/>
            </a:endParaRP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SCALE</a:t>
            </a:r>
            <a:r>
              <a:rPr lang="en-US" sz="1000" kern="1200" dirty="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ECONOMICS:</a:t>
            </a:r>
            <a:r>
              <a:rPr lang="en-US" sz="1000" b="1" kern="120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a:solidFill>
                  <a:schemeClr val="tx1"/>
                </a:solidFill>
                <a:effectLst/>
                <a:latin typeface="Segoe UI Light" pitchFamily="34" charset="0"/>
                <a:ea typeface="+mn-ea"/>
                <a:cs typeface="+mn-cs"/>
              </a:rPr>
              <a:t>CapEX</a:t>
            </a:r>
            <a:r>
              <a:rPr lang="en-US" sz="1000" kern="1200" dirty="0">
                <a:solidFill>
                  <a:schemeClr val="tx1"/>
                </a:solidFill>
                <a:effectLst/>
                <a:latin typeface="Segoe UI Light" pitchFamily="34" charset="0"/>
                <a:ea typeface="+mn-ea"/>
                <a:cs typeface="+mn-cs"/>
              </a:rPr>
              <a:t> to </a:t>
            </a:r>
            <a:r>
              <a:rPr lang="en-US" sz="1000" kern="1200" dirty="0" err="1">
                <a:solidFill>
                  <a:schemeClr val="tx1"/>
                </a:solidFill>
                <a:effectLst/>
                <a:latin typeface="Segoe UI Light" pitchFamily="34" charset="0"/>
                <a:ea typeface="+mn-ea"/>
                <a:cs typeface="+mn-cs"/>
              </a:rPr>
              <a:t>OpEX</a:t>
            </a:r>
            <a:r>
              <a:rPr lang="en-US" sz="1000" kern="1200" dirty="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a:t>IaaS</a:t>
            </a:r>
            <a:r>
              <a:rPr lang="en-US" dirty="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a:t> </a:t>
            </a:r>
          </a:p>
          <a:p>
            <a:r>
              <a:rPr lang="en-US" dirty="0"/>
              <a:t>Why would you want to do this? Two main reasons </a:t>
            </a:r>
            <a:r>
              <a:rPr lang="en-US" b="1" dirty="0"/>
              <a:t>- low cost and speed</a:t>
            </a:r>
            <a:r>
              <a:rPr lang="en-US" dirty="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a:t> </a:t>
            </a:r>
          </a:p>
          <a:p>
            <a:r>
              <a:rPr lang="en-US" dirty="0"/>
              <a:t>Furthermore, with a </a:t>
            </a:r>
            <a:r>
              <a:rPr lang="en-US" b="1" dirty="0"/>
              <a:t>gallery of images </a:t>
            </a:r>
            <a:r>
              <a:rPr lang="en-US" dirty="0"/>
              <a:t>to readily choose from - like Windows Server, SQL Server, and various Linux distributions - your developers can quickly grab the images and start building or testing applications.</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In addition to using VMs in Azure to build a test and </a:t>
            </a:r>
            <a:r>
              <a:rPr lang="en-US" dirty="0" err="1"/>
              <a:t>dev</a:t>
            </a:r>
            <a:r>
              <a:rPr lang="en-US" dirty="0"/>
              <a:t> environment, your developers can rapidly create apps using the various other services that would usually require time to set up on-premises. For example, there are </a:t>
            </a:r>
            <a:r>
              <a:rPr lang="en-US" b="1" dirty="0"/>
              <a:t>ready- to-use-services</a:t>
            </a:r>
            <a:r>
              <a:rPr lang="en-US" dirty="0"/>
              <a:t> in Windows Azure such as caching or </a:t>
            </a:r>
            <a:r>
              <a:rPr lang="en-US" dirty="0" err="1"/>
              <a:t>NoSQL</a:t>
            </a:r>
            <a:r>
              <a:rPr lang="en-US" dirty="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a:p>
          <a:p>
            <a:endParaRPr lang="en-US" dirty="0"/>
          </a:p>
          <a:p>
            <a:pPr>
              <a:lnSpc>
                <a:spcPct val="90000"/>
              </a:lnSpc>
            </a:pPr>
            <a:r>
              <a:rPr lang="en-US" b="1" spc="-50" dirty="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a:gradFill>
                  <a:gsLst>
                    <a:gs pos="2917">
                      <a:schemeClr val="tx1"/>
                    </a:gs>
                    <a:gs pos="30000">
                      <a:schemeClr val="tx1"/>
                    </a:gs>
                  </a:gsLst>
                  <a:lin ang="5400000" scaled="0"/>
                </a:gradFill>
              </a:rPr>
              <a:t>Deliver Faster</a:t>
            </a:r>
            <a:r>
              <a:rPr lang="en-US" spc="-50" dirty="0">
                <a:gradFill>
                  <a:gsLst>
                    <a:gs pos="2917">
                      <a:schemeClr val="tx1"/>
                    </a:gs>
                    <a:gs pos="30000">
                      <a:schemeClr val="tx1"/>
                    </a:gs>
                  </a:gsLst>
                  <a:lin ang="5400000" scaled="0"/>
                </a:gradFill>
              </a:rPr>
              <a:t>.  Agile development with no waiting for IT, new hardware, or availability of existing </a:t>
            </a:r>
            <a:r>
              <a:rPr lang="en-US" spc="-50" dirty="0" err="1">
                <a:gradFill>
                  <a:gsLst>
                    <a:gs pos="2917">
                      <a:schemeClr val="tx1"/>
                    </a:gs>
                    <a:gs pos="30000">
                      <a:schemeClr val="tx1"/>
                    </a:gs>
                  </a:gsLst>
                  <a:lin ang="5400000" scaled="0"/>
                </a:gradFill>
              </a:rPr>
              <a:t>dev</a:t>
            </a:r>
            <a:r>
              <a:rPr lang="en-US" spc="-50" dirty="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a:gradFill>
                  <a:gsLst>
                    <a:gs pos="2917">
                      <a:schemeClr val="tx1"/>
                    </a:gs>
                    <a:gs pos="30000">
                      <a:schemeClr val="tx1"/>
                    </a:gs>
                  </a:gsLst>
                  <a:lin ang="5400000" scaled="0"/>
                </a:gradFill>
              </a:rPr>
              <a:t>Cost</a:t>
            </a:r>
            <a:r>
              <a:rPr lang="en-US" spc="-50" dirty="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a:gradFill>
                  <a:gsLst>
                    <a:gs pos="2917">
                      <a:schemeClr val="tx1"/>
                    </a:gs>
                    <a:gs pos="30000">
                      <a:schemeClr val="tx1"/>
                    </a:gs>
                  </a:gsLst>
                  <a:lin ang="5400000" scaled="0"/>
                </a:gradFill>
              </a:rPr>
              <a:t>Use Existing Tools.  </a:t>
            </a:r>
            <a:r>
              <a:rPr lang="en-US" spc="-50" dirty="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a:gradFill>
                  <a:gsLst>
                    <a:gs pos="2917">
                      <a:schemeClr val="tx1"/>
                    </a:gs>
                    <a:gs pos="30000">
                      <a:schemeClr val="tx1"/>
                    </a:gs>
                  </a:gsLst>
                  <a:lin ang="5400000" scaled="0"/>
                </a:gradFill>
              </a:rPr>
              <a:t>Test Better.</a:t>
            </a:r>
            <a:r>
              <a:rPr lang="en-US" b="1" spc="-50" baseline="0" dirty="0">
                <a:gradFill>
                  <a:gsLst>
                    <a:gs pos="2917">
                      <a:schemeClr val="tx1"/>
                    </a:gs>
                    <a:gs pos="30000">
                      <a:schemeClr val="tx1"/>
                    </a:gs>
                  </a:gsLst>
                  <a:lin ang="5400000" scaled="0"/>
                </a:gradFill>
              </a:rPr>
              <a:t>  </a:t>
            </a:r>
            <a:r>
              <a:rPr lang="en-US" spc="-50" dirty="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a:gradFill>
                  <a:gsLst>
                    <a:gs pos="2917">
                      <a:schemeClr val="tx1"/>
                    </a:gs>
                    <a:gs pos="30000">
                      <a:schemeClr val="tx1"/>
                    </a:gs>
                  </a:gsLst>
                  <a:lin ang="5400000" scaled="0"/>
                </a:gradFill>
              </a:rPr>
              <a:t>Leave Production Alone.</a:t>
            </a:r>
            <a:r>
              <a:rPr lang="en-US" b="1" spc="-50" baseline="0" dirty="0">
                <a:gradFill>
                  <a:gsLst>
                    <a:gs pos="2917">
                      <a:schemeClr val="tx1"/>
                    </a:gs>
                    <a:gs pos="30000">
                      <a:schemeClr val="tx1"/>
                    </a:gs>
                  </a:gsLst>
                  <a:lin ang="5400000" scaled="0"/>
                </a:gradFill>
              </a:rPr>
              <a:t>  </a:t>
            </a:r>
            <a:r>
              <a:rPr lang="en-US" spc="-50" dirty="0">
                <a:gradFill>
                  <a:gsLst>
                    <a:gs pos="2917">
                      <a:schemeClr val="tx1"/>
                    </a:gs>
                    <a:gs pos="30000">
                      <a:schemeClr val="tx1"/>
                    </a:gs>
                  </a:gsLst>
                  <a:lin ang="5400000" scaled="0"/>
                </a:gradFill>
              </a:rPr>
              <a:t>Prevent </a:t>
            </a:r>
            <a:r>
              <a:rPr lang="en-US" spc="-50" dirty="0" err="1">
                <a:gradFill>
                  <a:gsLst>
                    <a:gs pos="2917">
                      <a:schemeClr val="tx1"/>
                    </a:gs>
                    <a:gs pos="30000">
                      <a:schemeClr val="tx1"/>
                    </a:gs>
                  </a:gsLst>
                  <a:lin ang="5400000" scaled="0"/>
                </a:gradFill>
              </a:rPr>
              <a:t>dev</a:t>
            </a:r>
            <a:r>
              <a:rPr lang="en-US" spc="-50" dirty="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a:gradFill>
                  <a:gsLst>
                    <a:gs pos="2917">
                      <a:schemeClr val="tx1"/>
                    </a:gs>
                    <a:gs pos="30000">
                      <a:schemeClr val="tx1"/>
                    </a:gs>
                  </a:gsLst>
                  <a:lin ang="5400000" scaled="0"/>
                </a:gradFill>
              </a:rPr>
              <a:t>Access Existing Resources </a:t>
            </a:r>
            <a:r>
              <a:rPr lang="en-US" spc="-50" dirty="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a:gradFill>
                  <a:gsLst>
                    <a:gs pos="2917">
                      <a:schemeClr val="tx1"/>
                    </a:gs>
                    <a:gs pos="30000">
                      <a:schemeClr val="tx1"/>
                    </a:gs>
                  </a:gsLst>
                  <a:lin ang="5400000" scaled="0"/>
                </a:gradFill>
              </a:rPr>
              <a:t>Deploy Anywhere</a:t>
            </a:r>
            <a:r>
              <a:rPr lang="en-US" b="1" spc="-50" baseline="0" dirty="0">
                <a:gradFill>
                  <a:gsLst>
                    <a:gs pos="2917">
                      <a:schemeClr val="tx1"/>
                    </a:gs>
                    <a:gs pos="30000">
                      <a:schemeClr val="tx1"/>
                    </a:gs>
                  </a:gsLst>
                  <a:lin ang="5400000" scaled="0"/>
                </a:gradFill>
              </a:rPr>
              <a:t> with </a:t>
            </a:r>
            <a:r>
              <a:rPr lang="en-US" b="1" spc="-50" dirty="0">
                <a:gradFill>
                  <a:gsLst>
                    <a:gs pos="2917">
                      <a:schemeClr val="tx1"/>
                    </a:gs>
                    <a:gs pos="30000">
                      <a:schemeClr val="tx1"/>
                    </a:gs>
                  </a:gsLst>
                  <a:lin ang="5400000" scaled="0"/>
                </a:gradFill>
              </a:rPr>
              <a:t>No Lock-in</a:t>
            </a:r>
            <a:r>
              <a:rPr lang="en-US" spc="-50" dirty="0">
                <a:gradFill>
                  <a:gsLst>
                    <a:gs pos="2917">
                      <a:schemeClr val="tx1"/>
                    </a:gs>
                    <a:gs pos="30000">
                      <a:schemeClr val="tx1"/>
                    </a:gs>
                  </a:gsLst>
                  <a:lin ang="5400000" scaled="0"/>
                </a:gradFill>
              </a:rPr>
              <a:t>. Once testing deploy either in the cloud or on-premise</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9558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a:t>
            </a:r>
            <a:r>
              <a:rPr lang="en-US" baseline="0" dirty="0"/>
              <a:t> is developed and tested, you o course have the choice of running in Azure or bringing it back to production environment on your premises. </a:t>
            </a:r>
          </a:p>
          <a:p>
            <a:endParaRPr lang="en-US" dirty="0"/>
          </a:p>
          <a:p>
            <a:r>
              <a:rPr lang="en-US" dirty="0"/>
              <a:t>If that’s the case, moving the deployment</a:t>
            </a:r>
            <a:r>
              <a:rPr lang="en-US" baseline="0" dirty="0"/>
              <a:t> is easy</a:t>
            </a:r>
            <a:r>
              <a:rPr lang="en-US" dirty="0"/>
              <a:t>. Because Windows Azure VMs use the exact same format as the Windows Server Hyper-V i.e. VHD. So if it runs on Hyper-V it runs in Azure and vice-versa. In fact, Windows Azure is built on the same foundation as Windows Server 2012!</a:t>
            </a:r>
          </a:p>
          <a:p>
            <a:endParaRPr lang="en-US" dirty="0"/>
          </a:p>
          <a:p>
            <a:r>
              <a:rPr lang="en-US" dirty="0"/>
              <a:t>This is unique</a:t>
            </a:r>
            <a:r>
              <a:rPr lang="en-US" baseline="0" dirty="0"/>
              <a:t> for us. Other public cloud vendors will convert the image into proprietary formats and it becomes hard to convert back.</a:t>
            </a:r>
            <a:endParaRPr lang="en-US" dirty="0"/>
          </a:p>
          <a:p>
            <a:endParaRPr lang="en-US" dirty="0"/>
          </a:p>
          <a:p>
            <a:r>
              <a:rPr lang="en-US" sz="1000" kern="1200" dirty="0">
                <a:solidFill>
                  <a:schemeClr val="tx1"/>
                </a:solidFill>
                <a:effectLst/>
                <a:latin typeface="Segoe UI Light" pitchFamily="34" charset="0"/>
                <a:ea typeface="+mn-ea"/>
                <a:cs typeface="+mn-cs"/>
              </a:rPr>
              <a:t>If you have your</a:t>
            </a:r>
            <a:r>
              <a:rPr lang="en-US" sz="1000" kern="1200" baseline="0" dirty="0">
                <a:solidFill>
                  <a:schemeClr val="tx1"/>
                </a:solidFill>
                <a:effectLst/>
                <a:latin typeface="Segoe UI Light" pitchFamily="34" charset="0"/>
                <a:ea typeface="+mn-ea"/>
                <a:cs typeface="+mn-cs"/>
              </a:rPr>
              <a:t> on-premises environment on a different platform other than Hyper-V, </a:t>
            </a:r>
            <a:r>
              <a:rPr lang="en-US" sz="1000" kern="1200" dirty="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a:t> </a:t>
            </a:r>
          </a:p>
          <a:p>
            <a:endParaRPr lang="en-US" dirty="0"/>
          </a:p>
          <a:p>
            <a:r>
              <a:rPr lang="en-US" dirty="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921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a:solidFill>
                  <a:schemeClr val="tx1"/>
                </a:solidFill>
                <a:effectLst/>
                <a:latin typeface="Segoe UI Light" pitchFamily="34" charset="0"/>
                <a:ea typeface="+mn-ea"/>
                <a:cs typeface="+mn-cs"/>
              </a:rPr>
              <a:t>Click</a:t>
            </a:r>
            <a:r>
              <a:rPr lang="en-US" sz="1000" kern="1200" dirty="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a:solidFill>
                  <a:schemeClr val="tx1"/>
                </a:solidFill>
                <a:effectLst/>
                <a:latin typeface="Segoe UI Light" pitchFamily="34" charset="0"/>
                <a:ea typeface="+mn-ea"/>
                <a:cs typeface="+mn-cs"/>
              </a:rPr>
              <a:t>fortune 1000 </a:t>
            </a:r>
            <a:r>
              <a:rPr lang="en-US" sz="1000" kern="1200" dirty="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Multi0factor</a:t>
            </a:r>
            <a:r>
              <a:rPr lang="en-US" sz="1000" kern="1200" baseline="0" dirty="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your Datacenter </a:t>
            </a:r>
            <a:endParaRPr lang="en-US" dirty="0"/>
          </a:p>
          <a:p>
            <a:r>
              <a:rPr lang="en-US" dirty="0"/>
              <a:t> </a:t>
            </a:r>
          </a:p>
          <a:p>
            <a:r>
              <a:rPr lang="en-US" dirty="0"/>
              <a:t>Own the base, rent the rest! Extend your datacenter by building capacity on-demand.</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With Windows Azure, you can literally create a virtual “datacenter” in the Cloud. You can do this by leveraging a feature called </a:t>
            </a:r>
            <a:r>
              <a:rPr lang="en-US" b="1" dirty="0"/>
              <a:t>Virtual Network (VNET) </a:t>
            </a:r>
            <a:r>
              <a:rPr lang="en-US" dirty="0"/>
              <a:t>which allows you to create a logically isolated section of Azure and treat it like your own network. You can customize</a:t>
            </a:r>
            <a:r>
              <a:rPr lang="en-US" baseline="0" dirty="0"/>
              <a:t> the network configuration for a VNET - </a:t>
            </a:r>
            <a:r>
              <a:rPr lang="en-US" dirty="0"/>
              <a:t>create subnets, assign private IP addresses and bring your own DNS server if you wish. </a:t>
            </a:r>
            <a:r>
              <a:rPr lang="en-US" sz="1000" b="0" i="0" kern="1200" dirty="0">
                <a:solidFill>
                  <a:schemeClr val="tx1"/>
                </a:solidFill>
                <a:effectLst/>
                <a:latin typeface="Segoe UI Light" pitchFamily="34" charset="0"/>
                <a:ea typeface="+mn-ea"/>
                <a:cs typeface="+mn-cs"/>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a:p>
          <a:p>
            <a:endParaRPr lang="en-US" dirty="0"/>
          </a:p>
          <a:p>
            <a:endParaRPr lang="en-US" dirty="0"/>
          </a:p>
          <a:p>
            <a:r>
              <a:rPr lang="en-US" dirty="0"/>
              <a:t>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5961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a:t>Let’s say you have individual PCs behind the firewall that you want to connect directly to Azure—or that you have remote workers. You</a:t>
            </a:r>
            <a:r>
              <a:rPr lang="en-US" baseline="0" dirty="0"/>
              <a:t> can connect securely to the virtual network In Azure from anywhere using the VPN client in Windows. Because it works across firewalls and proxies, it doesn’t matter if users are behind your firewall, behind someone else’s firewall, or are remote.</a:t>
            </a:r>
          </a:p>
        </p:txBody>
      </p:sp>
      <p:sp>
        <p:nvSpPr>
          <p:cNvPr id="4" name="Header Placeholder 3"/>
          <p:cNvSpPr>
            <a:spLocks noGrp="1"/>
          </p:cNvSpPr>
          <p:nvPr>
            <p:ph type="hdr" sz="quarter" idx="10"/>
          </p:nvPr>
        </p:nvSpPr>
        <p:spPr/>
        <p:txBody>
          <a:bodyPr/>
          <a:lstStyle/>
          <a:p>
            <a:r>
              <a:rPr lang="en-US">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0773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a:t>What you saw previously was</a:t>
            </a:r>
            <a:r>
              <a:rPr lang="en-US" baseline="0" dirty="0"/>
              <a:t> how you set up a hybrid connectivity between on-premises and Windows Azure over the public Internet. While easy and quick to set up, there are some limitations to using the internet—things like limited </a:t>
            </a:r>
            <a:r>
              <a:rPr lang="en-US" baseline="0" dirty="0" err="1"/>
              <a:t>bandwith</a:t>
            </a:r>
            <a:r>
              <a:rPr lang="en-US" baseline="0" dirty="0"/>
              <a:t> or latencies, or corporate policies that require </a:t>
            </a:r>
            <a:r>
              <a:rPr lang="en-US" baseline="0" dirty="0" err="1"/>
              <a:t>require</a:t>
            </a:r>
            <a:r>
              <a:rPr lang="en-US" baseline="0" dirty="0"/>
              <a:t> higher levels of security than traffic traveling over the public internet (even if its encrypted).</a:t>
            </a:r>
          </a:p>
          <a:p>
            <a:pPr marL="0" marR="0" indent="0" algn="l" defTabSz="931690"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a:t>We’re working on a set of technologies that will provide you private connections with Windows Azure. There are two types of private connectivity:</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a:t>The ability to add Windows Azure to a carrier-provided MPLS network: We announced a partnership with AT&amp;T, which will allow customers to seamlessly add Azure resources to existing MPLS VPNs provided by AT&amp;T.</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a:t>The ability to connect with Azure datacenters at peering exchange locations globally. We have partnered with </a:t>
            </a:r>
            <a:r>
              <a:rPr lang="en-US" baseline="0" dirty="0" err="1"/>
              <a:t>Equinix</a:t>
            </a:r>
            <a:r>
              <a:rPr lang="en-US" baseline="0" dirty="0"/>
              <a:t>, </a:t>
            </a:r>
            <a:r>
              <a:rPr lang="en-US" baseline="0" dirty="0" err="1"/>
              <a:t>whichcan</a:t>
            </a:r>
            <a:r>
              <a:rPr lang="en-US" baseline="0" dirty="0"/>
              <a:t> provide cross-connects between the customer's network and Azure.</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endParaRPr lang="en-US" baseline="0" dirty="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a:t>We’re working on both options now, and are onboarding a limited number of customers before the end of 2013. We expect the solution to be ready for general availability in H1 2014.</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46996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a:solidFill>
                  <a:schemeClr val="tx1"/>
                </a:solidFill>
                <a:effectLst/>
                <a:latin typeface="Segoe UI Light" pitchFamily="34" charset="0"/>
                <a:ea typeface="+mn-ea"/>
                <a:cs typeface="+mn-cs"/>
              </a:rPr>
              <a:t>rd</a:t>
            </a:r>
            <a:r>
              <a:rPr lang="en-US" sz="1000" kern="1200" dirty="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a hybrid</a:t>
            </a:r>
            <a:r>
              <a:rPr lang="en-US" baseline="0" dirty="0"/>
              <a:t> cloud? Here are some examples of what you can look forward to.</a:t>
            </a:r>
          </a:p>
          <a:p>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48865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Reach 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Extend internal web apps to mobile devices</a:t>
            </a:r>
            <a:r>
              <a:rPr lang="en-US" sz="1000" kern="1200" dirty="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Quickly build and deploy consumer facing apps</a:t>
            </a:r>
            <a:r>
              <a:rPr lang="en-US" sz="1000" kern="1200" dirty="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a:solidFill>
                  <a:schemeClr val="tx1"/>
                </a:solidFill>
                <a:effectLst/>
                <a:latin typeface="Segoe UI Light" pitchFamily="34" charset="0"/>
                <a:ea typeface="+mn-ea"/>
                <a:cs typeface="+mn-cs"/>
              </a:rPr>
              <a:t>Twilio</a:t>
            </a:r>
            <a:r>
              <a:rPr lang="en-US" sz="1000" kern="1200" dirty="0">
                <a:solidFill>
                  <a:schemeClr val="tx1"/>
                </a:solidFill>
                <a:effectLst/>
                <a:latin typeface="Segoe UI Light" pitchFamily="34" charset="0"/>
                <a:ea typeface="+mn-ea"/>
                <a:cs typeface="+mn-cs"/>
              </a:rPr>
              <a:t> for adding voice/SMS or </a:t>
            </a:r>
            <a:r>
              <a:rPr lang="en-US" sz="1000" kern="1200" dirty="0" err="1">
                <a:solidFill>
                  <a:schemeClr val="tx1"/>
                </a:solidFill>
                <a:effectLst/>
                <a:latin typeface="Segoe UI Light" pitchFamily="34" charset="0"/>
                <a:ea typeface="+mn-ea"/>
                <a:cs typeface="+mn-cs"/>
              </a:rPr>
              <a:t>SendGrid</a:t>
            </a:r>
            <a:r>
              <a:rPr lang="en-US" sz="1000" kern="1200" dirty="0">
                <a:solidFill>
                  <a:schemeClr val="tx1"/>
                </a:solidFill>
                <a:effectLst/>
                <a:latin typeface="Segoe UI Light" pitchFamily="34" charset="0"/>
                <a:ea typeface="+mn-ea"/>
                <a:cs typeface="+mn-cs"/>
              </a:rPr>
              <a:t> for sending email to further accelerate development.</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Land your app on any platform or device</a:t>
            </a:r>
            <a:r>
              <a:rPr lang="en-US" sz="1000" kern="1200" dirty="0">
                <a:solidFill>
                  <a:schemeClr val="tx1"/>
                </a:solidFill>
                <a:effectLst/>
                <a:latin typeface="Segoe UI Light" pitchFamily="34" charset="0"/>
                <a:ea typeface="+mn-ea"/>
                <a:cs typeface="+mn-cs"/>
              </a:rPr>
              <a:t>: Mobile Services provides out of the box support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a:solidFill>
                  <a:schemeClr val="tx1"/>
                </a:solidFill>
                <a:effectLst/>
                <a:latin typeface="Segoe UI Light" pitchFamily="34" charset="0"/>
                <a:ea typeface="+mn-ea"/>
                <a:cs typeface="+mn-cs"/>
              </a:rPr>
              <a:t>Xamarin.iOS</a:t>
            </a:r>
            <a:r>
              <a:rPr lang="en-US" sz="1000" kern="1200" dirty="0">
                <a:solidFill>
                  <a:schemeClr val="tx1"/>
                </a:solidFill>
                <a:effectLst/>
                <a:latin typeface="Segoe UI Light" pitchFamily="34" charset="0"/>
                <a:ea typeface="+mn-ea"/>
                <a:cs typeface="+mn-cs"/>
              </a:rPr>
              <a:t> and </a:t>
            </a:r>
            <a:r>
              <a:rPr lang="en-US" sz="1000" kern="1200" dirty="0" err="1">
                <a:solidFill>
                  <a:schemeClr val="tx1"/>
                </a:solidFill>
                <a:effectLst/>
                <a:latin typeface="Segoe UI Light" pitchFamily="34" charset="0"/>
                <a:ea typeface="+mn-ea"/>
                <a:cs typeface="+mn-cs"/>
              </a:rPr>
              <a:t>Xamarin.Android</a:t>
            </a:r>
            <a:r>
              <a:rPr lang="en-US" sz="1000" kern="1200" dirty="0">
                <a:solidFill>
                  <a:schemeClr val="tx1"/>
                </a:solidFill>
                <a:effectLst/>
                <a:latin typeface="Segoe UI Light" pitchFamily="34" charset="0"/>
                <a:ea typeface="+mn-ea"/>
                <a:cs typeface="+mn-cs"/>
              </a:rPr>
              <a:t> to write native apps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10/21/2020</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50</a:t>
            </a:fld>
            <a:endParaRPr lang="en-US" dirty="0"/>
          </a:p>
        </p:txBody>
      </p:sp>
      <p:sp>
        <p:nvSpPr>
          <p:cNvPr id="11" name="Header Placeholder 10"/>
          <p:cNvSpPr>
            <a:spLocks noGrp="1"/>
          </p:cNvSpPr>
          <p:nvPr>
            <p:ph type="hdr" sz="quarter" idx="13"/>
          </p:nvPr>
        </p:nvSpPr>
        <p:spPr/>
        <p:txBody>
          <a:bodyPr/>
          <a:lstStyle/>
          <a:p>
            <a:r>
              <a:rPr lang="en-US"/>
              <a:t>System Center Marketing</a:t>
            </a:r>
            <a:endParaRPr lang="en-US" dirty="0"/>
          </a:p>
        </p:txBody>
      </p:sp>
    </p:spTree>
    <p:extLst>
      <p:ext uri="{BB962C8B-B14F-4D97-AF65-F5344CB8AC3E}">
        <p14:creationId xmlns:p14="http://schemas.microsoft.com/office/powerpoint/2010/main" val="3064271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3M is one of the largest manufacturers in the world but, when it comes to launching new businesses, it scrutinizes startup costs as closely as any entrepreneur. That’s why 3M chose to host its new Visual Attention Service on Windows Azure. Because subscription costs are “negligible” and managers avoid the administration associated with hardware acquisition, those managers can focus on growing their business—and have boosted revenue by 50 percent.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3M, long ensconced at the highest echelons of the global elite, has global IT networks to support its US$29.6 billion in annual revenues. Still, it wants to maximize IT agility and cost-effectiveness, especially from its new ventures. One such venture—think of it as an internal startup—is the 3M Visual Attention Service (VAS), begun three years ago. The business unit grew out of corporate research into how the brain processes visual information. Using 3M-developed proprietary algorithms, the unit has the ability to show its customers how </a:t>
            </a:r>
            <a:r>
              <a:rPr lang="en-US" sz="1000" i="1" kern="1200" dirty="0">
                <a:solidFill>
                  <a:schemeClr val="tx1"/>
                </a:solidFill>
                <a:effectLst/>
                <a:latin typeface="Segoe UI Light" pitchFamily="34" charset="0"/>
                <a:ea typeface="+mn-ea"/>
                <a:cs typeface="+mn-cs"/>
              </a:rPr>
              <a:t>their</a:t>
            </a:r>
            <a:r>
              <a:rPr lang="en-US" sz="1000" kern="1200" dirty="0">
                <a:solidFill>
                  <a:schemeClr val="tx1"/>
                </a:solidFill>
                <a:effectLst/>
                <a:latin typeface="Segoe UI Light" pitchFamily="34" charset="0"/>
                <a:ea typeface="+mn-ea"/>
                <a:cs typeface="+mn-cs"/>
              </a:rPr>
              <a:t> customers will look at marketing materials: what spots they’ll look at, for how long, and in what order. That’s crucial information for refining web pages, ads, posters, video, and any other visual marketing material for maximum impact and return on investment.</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 initial deployment of VAS focused on a single web interface, supported by three Windows Azure instances, through which 3M customers uploaded their designs and received analyses in 15 to 20 seconds. Today, 12 Windows Azure instances—needed to support the steadily growing demand—support not just the web interface, but also phone apps, a Photoshop plug-in, and clients created through third-party software development kits. Total application response time—including the time for a customer to upload its design, for the VAS application to analyze it, and for the customer to receive its analysis—has accelerated to 2-to-3 seconds.</a:t>
            </a:r>
          </a:p>
          <a:p>
            <a:r>
              <a:rPr lang="en-US" sz="1000" kern="1200" dirty="0">
                <a:solidFill>
                  <a:schemeClr val="tx1"/>
                </a:solidFill>
                <a:effectLst/>
                <a:latin typeface="Segoe UI Light" pitchFamily="34" charset="0"/>
                <a:ea typeface="+mn-ea"/>
                <a:cs typeface="+mn-cs"/>
              </a:rPr>
              <a:t> </a:t>
            </a:r>
          </a:p>
          <a:p>
            <a:r>
              <a:rPr lang="en-US" sz="1000" b="1" kern="1200" dirty="0">
                <a:solidFill>
                  <a:schemeClr val="tx1"/>
                </a:solidFill>
                <a:effectLst/>
                <a:latin typeface="Segoe UI Light" pitchFamily="34" charset="0"/>
                <a:ea typeface="+mn-ea"/>
                <a:cs typeface="+mn-cs"/>
              </a:rPr>
              <a:t>Benefits</a:t>
            </a: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Minimizes Internal Management Time, Cost</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Familiar </a:t>
            </a:r>
            <a:r>
              <a:rPr lang="en-US" sz="1000" kern="1200" dirty="0" err="1">
                <a:solidFill>
                  <a:schemeClr val="tx1"/>
                </a:solidFill>
                <a:effectLst/>
                <a:latin typeface="Segoe UI Light" pitchFamily="34" charset="0"/>
                <a:ea typeface="+mn-ea"/>
                <a:cs typeface="+mn-cs"/>
              </a:rPr>
              <a:t>Dev</a:t>
            </a:r>
            <a:r>
              <a:rPr lang="en-US" sz="1000" kern="1200" dirty="0">
                <a:solidFill>
                  <a:schemeClr val="tx1"/>
                </a:solidFill>
                <a:effectLst/>
                <a:latin typeface="Segoe UI Light" pitchFamily="34" charset="0"/>
                <a:ea typeface="+mn-ea"/>
                <a:cs typeface="+mn-cs"/>
              </a:rPr>
              <a:t> tools – Visual Studio</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Spurs 50 Percent Revenue Growth</a:t>
            </a:r>
            <a:endParaRPr lang="en-US" dirty="0">
              <a:effectLst/>
            </a:endParaRPr>
          </a:p>
          <a:p>
            <a:pPr marL="171450" lvl="0" indent="-171450">
              <a:buFont typeface="Arial" panose="020B0604020202020204" pitchFamily="34" charset="0"/>
              <a:buChar char="•"/>
            </a:pPr>
            <a:r>
              <a:rPr lang="en-US" sz="1000" kern="1200" dirty="0">
                <a:solidFill>
                  <a:schemeClr val="tx1"/>
                </a:solidFill>
                <a:effectLst/>
                <a:latin typeface="Segoe UI Light" pitchFamily="34" charset="0"/>
                <a:ea typeface="+mn-ea"/>
                <a:cs typeface="+mn-cs"/>
              </a:rPr>
              <a:t>Instills Customer Confidence – partnership with Microsoft</a:t>
            </a:r>
            <a:endParaRPr lang="en-US" dirty="0">
              <a:effectLst/>
            </a:endParaRPr>
          </a:p>
          <a:p>
            <a:r>
              <a:rPr lang="en-US" sz="1000" b="1" kern="1200" dirty="0">
                <a:solidFill>
                  <a:schemeClr val="tx1"/>
                </a:solidFill>
                <a:effectLst/>
                <a:latin typeface="Segoe UI Light" pitchFamily="34" charset="0"/>
                <a:ea typeface="+mn-ea"/>
                <a:cs typeface="+mn-cs"/>
              </a:rPr>
              <a:t>Uses: </a:t>
            </a:r>
          </a:p>
          <a:p>
            <a:pPr lvl="0"/>
            <a:r>
              <a:rPr lang="en-US" sz="1000" kern="1200" dirty="0">
                <a:solidFill>
                  <a:schemeClr val="tx1"/>
                </a:solidFill>
                <a:effectLst/>
                <a:latin typeface="Segoe UI Light" pitchFamily="34" charset="0"/>
                <a:ea typeface="+mn-ea"/>
                <a:cs typeface="+mn-cs"/>
              </a:rPr>
              <a:t>Windows Azure</a:t>
            </a:r>
          </a:p>
          <a:p>
            <a:pPr lvl="0"/>
            <a:r>
              <a:rPr lang="en-US" sz="1000" kern="1200" dirty="0">
                <a:solidFill>
                  <a:schemeClr val="tx1"/>
                </a:solidFill>
                <a:effectLst/>
                <a:latin typeface="Segoe UI Light" pitchFamily="34" charset="0"/>
                <a:ea typeface="+mn-ea"/>
                <a:cs typeface="+mn-cs"/>
              </a:rPr>
              <a:t>Microsoft SQL Azure</a:t>
            </a:r>
          </a:p>
          <a:p>
            <a:pPr lvl="0"/>
            <a:r>
              <a:rPr lang="en-US" sz="1000" kern="1200" dirty="0">
                <a:solidFill>
                  <a:schemeClr val="tx1"/>
                </a:solidFill>
                <a:effectLst/>
                <a:latin typeface="Segoe UI Light" pitchFamily="34" charset="0"/>
                <a:ea typeface="+mn-ea"/>
                <a:cs typeface="+mn-cs"/>
              </a:rPr>
              <a:t>Microsoft Visual Studio</a:t>
            </a:r>
          </a:p>
          <a:p>
            <a:r>
              <a:rPr lang="en-US" sz="1000" kern="1200" dirty="0">
                <a:solidFill>
                  <a:schemeClr val="tx1"/>
                </a:solidFill>
                <a:effectLst/>
                <a:latin typeface="Segoe UI Light" pitchFamily="34" charset="0"/>
                <a:ea typeface="+mn-ea"/>
                <a:cs typeface="+mn-cs"/>
              </a:rPr>
              <a:t>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92526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is the largest Nonprofits in 60 countries, from schools and churches to hospitals and charities, have relied on </a:t>
            </a:r>
            <a:r>
              <a:rPr lang="en-US" sz="1000" kern="1200" dirty="0" err="1">
                <a:solidFill>
                  <a:schemeClr val="tx1"/>
                </a:solidFill>
                <a:effectLst/>
                <a:latin typeface="Segoe UI Light" pitchFamily="34" charset="0"/>
                <a:ea typeface="+mn-ea"/>
                <a:cs typeface="+mn-cs"/>
              </a:rPr>
              <a:t>Blackbaud's</a:t>
            </a:r>
            <a:r>
              <a:rPr lang="en-US" sz="1000" kern="1200" dirty="0">
                <a:solidFill>
                  <a:schemeClr val="tx1"/>
                </a:solidFill>
                <a:effectLst/>
                <a:latin typeface="Segoe UI Light" pitchFamily="34" charset="0"/>
                <a:ea typeface="+mn-ea"/>
                <a:cs typeface="+mn-cs"/>
              </a:rPr>
              <a:t> nonprofit software to help them achieve their missions. We bring together nonprofit technology and expertise to help organizations change the world.  Over 27,000 Nonprofits Rely on </a:t>
            </a: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to Raise Money, Manage Funds and Run Their Operations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They use </a:t>
            </a:r>
            <a:r>
              <a:rPr lang="en-US" sz="1000" kern="1200" dirty="0" err="1">
                <a:solidFill>
                  <a:schemeClr val="tx1"/>
                </a:solidFill>
                <a:effectLst/>
                <a:latin typeface="Segoe UI Light" pitchFamily="34" charset="0"/>
                <a:ea typeface="+mn-ea"/>
                <a:cs typeface="+mn-cs"/>
              </a:rPr>
              <a:t>IaaS</a:t>
            </a:r>
            <a:r>
              <a:rPr lang="en-US" sz="1000" kern="1200" dirty="0">
                <a:solidFill>
                  <a:schemeClr val="tx1"/>
                </a:solidFill>
                <a:effectLst/>
                <a:latin typeface="Segoe UI Light" pitchFamily="34" charset="0"/>
                <a:ea typeface="+mn-ea"/>
                <a:cs typeface="+mn-cs"/>
              </a:rPr>
              <a:t> with Windows Azure to host a number of their business operations tools.  They also use it for distance Learning – their program that allows non profits to enter, spin up a VM, get trained and spin the </a:t>
            </a:r>
            <a:r>
              <a:rPr lang="en-US" sz="1000" kern="1200" dirty="0" err="1">
                <a:solidFill>
                  <a:schemeClr val="tx1"/>
                </a:solidFill>
                <a:effectLst/>
                <a:latin typeface="Segoe UI Light" pitchFamily="34" charset="0"/>
                <a:ea typeface="+mn-ea"/>
                <a:cs typeface="+mn-cs"/>
              </a:rPr>
              <a:t>Vm</a:t>
            </a:r>
            <a:r>
              <a:rPr lang="en-US" sz="1000" kern="1200" dirty="0">
                <a:solidFill>
                  <a:schemeClr val="tx1"/>
                </a:solidFill>
                <a:effectLst/>
                <a:latin typeface="Segoe UI Light" pitchFamily="34" charset="0"/>
                <a:ea typeface="+mn-ea"/>
                <a:cs typeface="+mn-cs"/>
              </a:rPr>
              <a:t> down. No travel and easy training for customers.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Systems on </a:t>
            </a:r>
            <a:r>
              <a:rPr lang="en-US" sz="1000" kern="1200" dirty="0" err="1">
                <a:solidFill>
                  <a:schemeClr val="tx1"/>
                </a:solidFill>
                <a:effectLst/>
                <a:latin typeface="Segoe UI Light" pitchFamily="34" charset="0"/>
                <a:ea typeface="+mn-ea"/>
                <a:cs typeface="+mn-cs"/>
              </a:rPr>
              <a:t>iaaS</a:t>
            </a:r>
            <a:r>
              <a:rPr lang="en-US" sz="1000" kern="1200" dirty="0">
                <a:solidFill>
                  <a:schemeClr val="tx1"/>
                </a:solidFill>
                <a:effectLst/>
                <a:latin typeface="Segoe UI Light" pitchFamily="34" charset="0"/>
                <a:ea typeface="+mn-ea"/>
                <a:cs typeface="+mn-cs"/>
              </a:rPr>
              <a:t>:</a:t>
            </a:r>
          </a:p>
          <a:p>
            <a:r>
              <a:rPr lang="en-US" sz="1000" kern="1200" dirty="0">
                <a:solidFill>
                  <a:schemeClr val="tx1"/>
                </a:solidFill>
                <a:effectLst/>
                <a:latin typeface="Segoe UI Light" pitchFamily="34" charset="0"/>
                <a:ea typeface="+mn-ea"/>
                <a:cs typeface="+mn-cs"/>
              </a:rPr>
              <a:t> </a:t>
            </a:r>
          </a:p>
          <a:p>
            <a:pPr lvl="0" fontAlgn="ctr"/>
            <a:r>
              <a:rPr lang="en-US" sz="1000" b="1" kern="1200" dirty="0">
                <a:solidFill>
                  <a:schemeClr val="tx1"/>
                </a:solidFill>
                <a:effectLst/>
                <a:latin typeface="Segoe UI Light" pitchFamily="34" charset="0"/>
                <a:ea typeface="+mn-ea"/>
                <a:cs typeface="+mn-cs"/>
              </a:rPr>
              <a:t>“Distance Learning” – Solutions</a:t>
            </a:r>
            <a:endParaRPr lang="en-US" sz="1000" kern="1200" dirty="0">
              <a:solidFill>
                <a:schemeClr val="tx1"/>
              </a:solidFill>
              <a:effectLst/>
              <a:latin typeface="Segoe UI Light" pitchFamily="34" charset="0"/>
              <a:ea typeface="+mn-ea"/>
              <a:cs typeface="+mn-cs"/>
            </a:endParaRPr>
          </a:p>
          <a:p>
            <a:pPr lvl="1" fontAlgn="ctr"/>
            <a:r>
              <a:rPr lang="en-US" sz="1000" kern="1200" dirty="0">
                <a:solidFill>
                  <a:schemeClr val="tx1"/>
                </a:solidFill>
                <a:effectLst/>
                <a:latin typeface="Segoe UI Light" pitchFamily="34" charset="0"/>
                <a:ea typeface="+mn-ea"/>
                <a:cs typeface="+mn-cs"/>
              </a:rPr>
              <a:t>The Raiser's Edge</a:t>
            </a:r>
          </a:p>
          <a:p>
            <a:pPr lvl="1" fontAlgn="ctr"/>
            <a:r>
              <a:rPr lang="en-US" sz="1000" kern="1200" dirty="0">
                <a:solidFill>
                  <a:schemeClr val="tx1"/>
                </a:solidFill>
                <a:effectLst/>
                <a:latin typeface="Segoe UI Light" pitchFamily="34" charset="0"/>
                <a:ea typeface="+mn-ea"/>
                <a:cs typeface="+mn-cs"/>
              </a:rPr>
              <a:t>The Financial Edge</a:t>
            </a:r>
          </a:p>
          <a:p>
            <a:pPr lvl="1" fontAlgn="ctr"/>
            <a:r>
              <a:rPr lang="en-US" sz="1000" kern="1200" dirty="0">
                <a:solidFill>
                  <a:schemeClr val="tx1"/>
                </a:solidFill>
                <a:effectLst/>
                <a:latin typeface="Segoe UI Light" pitchFamily="34" charset="0"/>
                <a:ea typeface="+mn-ea"/>
                <a:cs typeface="+mn-cs"/>
              </a:rPr>
              <a:t>The Education Edge</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for Small Schools</a:t>
            </a:r>
          </a:p>
          <a:p>
            <a:pPr lvl="1" fontAlgn="ctr"/>
            <a:r>
              <a:rPr lang="en-US" sz="1000" kern="1200" dirty="0">
                <a:solidFill>
                  <a:schemeClr val="tx1"/>
                </a:solidFill>
                <a:effectLst/>
                <a:latin typeface="Segoe UI Light" pitchFamily="34" charset="0"/>
                <a:ea typeface="+mn-ea"/>
                <a:cs typeface="+mn-cs"/>
              </a:rPr>
              <a:t>Student Information System</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a:t>
            </a:r>
            <a:r>
              <a:rPr lang="en-US" sz="1000" kern="1200" dirty="0" err="1">
                <a:solidFill>
                  <a:schemeClr val="tx1"/>
                </a:solidFill>
                <a:effectLst/>
                <a:latin typeface="Segoe UI Light" pitchFamily="34" charset="0"/>
                <a:ea typeface="+mn-ea"/>
                <a:cs typeface="+mn-cs"/>
              </a:rPr>
              <a:t>NetCommunity</a:t>
            </a:r>
            <a:endParaRPr lang="en-US" sz="1000" kern="1200" dirty="0">
              <a:solidFill>
                <a:schemeClr val="tx1"/>
              </a:solidFill>
              <a:effectLst/>
              <a:latin typeface="Segoe UI Light" pitchFamily="34" charset="0"/>
              <a:ea typeface="+mn-ea"/>
              <a:cs typeface="+mn-cs"/>
            </a:endParaRPr>
          </a:p>
          <a:p>
            <a:pPr lvl="2" fontAlgn="ctr"/>
            <a:r>
              <a:rPr lang="en-US" sz="1000" kern="1200" dirty="0">
                <a:solidFill>
                  <a:schemeClr val="tx1"/>
                </a:solidFill>
                <a:effectLst/>
                <a:latin typeface="Segoe UI Light" pitchFamily="34" charset="0"/>
                <a:ea typeface="+mn-ea"/>
                <a:cs typeface="+mn-cs"/>
              </a:rPr>
              <a:t>Friends Asking Friends</a:t>
            </a:r>
          </a:p>
          <a:p>
            <a:pPr lvl="2" fontAlgn="ctr"/>
            <a:r>
              <a:rPr lang="en-US" sz="1000" kern="1200" dirty="0">
                <a:solidFill>
                  <a:schemeClr val="tx1"/>
                </a:solidFill>
                <a:effectLst/>
                <a:latin typeface="Segoe UI Light" pitchFamily="34" charset="0"/>
                <a:ea typeface="+mn-ea"/>
                <a:cs typeface="+mn-cs"/>
              </a:rPr>
              <a:t>Grow</a:t>
            </a:r>
          </a:p>
          <a:p>
            <a:pPr lvl="2" fontAlgn="ctr"/>
            <a:r>
              <a:rPr lang="en-US" sz="1000" kern="1200" dirty="0">
                <a:solidFill>
                  <a:schemeClr val="tx1"/>
                </a:solidFill>
                <a:effectLst/>
                <a:latin typeface="Segoe UI Light" pitchFamily="34" charset="0"/>
                <a:ea typeface="+mn-ea"/>
                <a:cs typeface="+mn-cs"/>
              </a:rPr>
              <a:t>Spark</a:t>
            </a: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Direct Marketing</a:t>
            </a:r>
          </a:p>
          <a:p>
            <a:pPr lvl="1" fontAlgn="ctr"/>
            <a:r>
              <a:rPr lang="en-US" sz="1000" kern="1200" dirty="0" err="1">
                <a:solidFill>
                  <a:schemeClr val="tx1"/>
                </a:solidFill>
                <a:effectLst/>
                <a:latin typeface="Segoe UI Light" pitchFamily="34" charset="0"/>
                <a:ea typeface="+mn-ea"/>
                <a:cs typeface="+mn-cs"/>
              </a:rPr>
              <a:t>Altru</a:t>
            </a:r>
            <a:endParaRPr lang="en-US" sz="1000" kern="1200" dirty="0">
              <a:solidFill>
                <a:schemeClr val="tx1"/>
              </a:solidFill>
              <a:effectLst/>
              <a:latin typeface="Segoe UI Light" pitchFamily="34" charset="0"/>
              <a:ea typeface="+mn-ea"/>
              <a:cs typeface="+mn-cs"/>
            </a:endParaRPr>
          </a:p>
          <a:p>
            <a:pPr lvl="1" fontAlgn="ctr"/>
            <a:r>
              <a:rPr lang="en-US" sz="1000" kern="1200" dirty="0" err="1">
                <a:solidFill>
                  <a:schemeClr val="tx1"/>
                </a:solidFill>
                <a:effectLst/>
                <a:latin typeface="Segoe UI Light" pitchFamily="34" charset="0"/>
                <a:ea typeface="+mn-ea"/>
                <a:cs typeface="+mn-cs"/>
              </a:rPr>
              <a:t>Blackbaud</a:t>
            </a:r>
            <a:r>
              <a:rPr lang="en-US" sz="1000" kern="1200" dirty="0">
                <a:solidFill>
                  <a:schemeClr val="tx1"/>
                </a:solidFill>
                <a:effectLst/>
                <a:latin typeface="Segoe UI Light" pitchFamily="34" charset="0"/>
                <a:ea typeface="+mn-ea"/>
                <a:cs typeface="+mn-cs"/>
              </a:rPr>
              <a:t> CRM</a:t>
            </a:r>
          </a:p>
          <a:p>
            <a:r>
              <a:rPr lang="en-US" sz="1000" kern="1200" dirty="0">
                <a:solidFill>
                  <a:schemeClr val="tx1"/>
                </a:solidFill>
                <a:effectLst/>
                <a:latin typeface="Segoe UI Light" pitchFamily="34" charset="0"/>
                <a:ea typeface="+mn-ea"/>
                <a:cs typeface="+mn-cs"/>
              </a:rPr>
              <a:t>Research Point</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70235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 Learn. Test. – Embrace Rapid Innovation Using Cloud Labs for </a:t>
            </a:r>
            <a:r>
              <a:rPr lang="en-US" b="1" dirty="0" err="1"/>
              <a:t>Dev</a:t>
            </a:r>
            <a:r>
              <a:rPr lang="en-US" b="1" dirty="0"/>
              <a:t> &amp; Test</a:t>
            </a:r>
            <a:endParaRPr lang="en-US" dirty="0"/>
          </a:p>
          <a:p>
            <a:r>
              <a:rPr lang="en-US" dirty="0"/>
              <a:t>The first scenario we’ll review is one that applies broadly to every type of organization. Whether you’re a developer and a CEO – at the same time - in a one-person startup getting your mobile app out the door, or a multi-national enterprise with 100,000 employees, you need a sandbox to build, test and learn. And you need a safe, isolated zone to do it. </a:t>
            </a:r>
          </a:p>
          <a:p>
            <a:endParaRPr lang="en-US" dirty="0"/>
          </a:p>
          <a:p>
            <a:r>
              <a:rPr lang="en-US" dirty="0"/>
              <a:t>You can count on Windows Azure Infrastructure Services to quickly standup labs for testing and developing apps, validating app behavior, and creating presales, training, and teaching environments.  Provisioning Virtual Machines in minutes gives you access to a sandbox and a lab.  Most </a:t>
            </a:r>
            <a:r>
              <a:rPr lang="en-US" dirty="0" err="1"/>
              <a:t>dev</a:t>
            </a:r>
            <a:r>
              <a:rPr lang="en-US" dirty="0"/>
              <a:t>, test and lab environments are project-based and don’t need to be up and running 24x7.  When you’re done, simply turn your virtual machines off.  You pay for what you use and no more.</a:t>
            </a:r>
          </a:p>
          <a:p>
            <a:endParaRPr lang="en-US" dirty="0"/>
          </a:p>
          <a:p>
            <a:r>
              <a:rPr lang="en-US" dirty="0"/>
              <a:t>Let’s do the simple math. You have to pay at least $3000K  USD just for the most basic hardware box. Then, you need to acquire and pay for the O/S license to run on top of it, and the cost to power and cool that box. Instead, get a single small standard Windows Azure Virtual Machine; run it 24x7.  You pay about $83 USD per month. Get three, you pay about $250 per month.  That includes the O/S and the power and the cooling.   Say your project lasts six months, you are at about $1500 per month. </a:t>
            </a:r>
            <a:r>
              <a:rPr lang="en-US" b="1" dirty="0"/>
              <a:t>[I AM WARY OF THIS ROUGH COMPARISON, WE KEEP SAYING THIS IS NOT FOR COST REASONS AND YET WE MAKE IT SO BLACK AND WHITE COST COMPARISON. PLUS A LOT COMES INTO PLAY IN COMPARISON OF HARDWARE  , SPECS FOR SPEED AND MEMORY. I THINK WE SHOULD STAY AWAY]</a:t>
            </a:r>
          </a:p>
          <a:p>
            <a:endParaRPr lang="en-US" dirty="0"/>
          </a:p>
          <a:p>
            <a:r>
              <a:rPr lang="en-US" dirty="0"/>
              <a:t>Do you have server boxes under your developers’ desks where they create build environments and mimic production servers? Let Windows Azure Virtual Machines handle that for you - quickly. That server box under the desk does not need to run 24x7, be maintained all year long and refreshed every three years.  Get access to pre-built Windows Server and many other Microsoft workload images in the gallery, pick from the open source community VM Depot or bring a VHD image of your own. </a:t>
            </a:r>
          </a:p>
          <a:p>
            <a:endParaRPr lang="en-US" dirty="0"/>
          </a:p>
          <a:p>
            <a:r>
              <a:rPr lang="en-US" dirty="0"/>
              <a:t>Are you upgrading a line of business application to Windows Server 2012 and need to stress test your stack top to bottom? You can grow or shrink your sandbox and application load in real-time in Virtual Machines.  You get to stress your application load and infrastructure capacity in order to mitigate issues before they begin.  When you’re done, move to on-premises or simply connect to on-premises via a virtual network. </a:t>
            </a:r>
          </a:p>
          <a:p>
            <a:endParaRPr lang="en-US" dirty="0"/>
          </a:p>
          <a:p>
            <a:r>
              <a:rPr lang="en-US" dirty="0"/>
              <a:t>Do you have customer support teams that need to re-produce errors reported by internal and external clients in order to resolve app problems? Does your sales team need to demo an app running at scale on </a:t>
            </a:r>
            <a:r>
              <a:rPr lang="en-US" dirty="0" err="1"/>
              <a:t>Suse</a:t>
            </a:r>
            <a:r>
              <a:rPr lang="en-US" dirty="0"/>
              <a:t> Enterprise Linux in front of a customer?  Do you need to build a prototype of a SharePoint site before you bid for a new project? You don’t have to dedicate on-premises hardware for these if you don’t choose to; and you don’t need to acquire new hardware if you’re  short on time or budget. This is where Windows Azure Infrastructure Services comes through.  </a:t>
            </a:r>
          </a:p>
          <a:p>
            <a:endParaRPr lang="en-US" dirty="0"/>
          </a:p>
          <a:p>
            <a:r>
              <a:rPr lang="en-US" dirty="0"/>
              <a:t>Yet, it’s not just about replicating infrastructure.  Your developers need tools to work, too.</a:t>
            </a:r>
          </a:p>
          <a:p>
            <a:r>
              <a:rPr lang="en-US" dirty="0"/>
              <a:t>Sometimes it is about building new rich apps and reducing developer cycle times. When you want to reduce dependencies of your developer teams on IT operations for rolling-out test environments, consider running Team Foundation Server (TFS) in Virtual Machines. You can roll out farms on-demand and continue to access TFS from on-premises installed tools such as Visual Studio, Microsoft Test Manager and browser apps.  Testers in your team also can configure and manage test labs using TFS Test Lab Management quickly. </a:t>
            </a:r>
            <a:r>
              <a:rPr lang="en-US" i="1" dirty="0">
                <a:solidFill>
                  <a:srgbClr val="FF0000"/>
                </a:solidFill>
              </a:rPr>
              <a:t>&lt;</a:t>
            </a:r>
            <a:r>
              <a:rPr lang="en-US" b="1" i="1" dirty="0">
                <a:solidFill>
                  <a:srgbClr val="FF0000"/>
                </a:solidFill>
              </a:rPr>
              <a:t>if TFS falls through, have to remove&gt;</a:t>
            </a:r>
          </a:p>
          <a:p>
            <a:endParaRPr lang="en-US" dirty="0"/>
          </a:p>
          <a:p>
            <a:r>
              <a:rPr lang="en-US" dirty="0"/>
              <a:t>Or, when you want to collaborate with development partners who don’t have access to your corpnet, TFS in Virtual Machines provides the right infrastructure.</a:t>
            </a:r>
            <a:r>
              <a:rPr lang="en-US" dirty="0">
                <a:effectLst/>
              </a:rPr>
              <a:t> </a:t>
            </a:r>
            <a:r>
              <a:rPr lang="en-US" dirty="0"/>
              <a:t>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300610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RadioShack wanted to enhance its capacity to deliver product-availability information and promotional coupons to its customers and sales partners. The retailer worked with </a:t>
            </a:r>
            <a:r>
              <a:rPr lang="en-US" sz="1000" kern="1200" dirty="0" err="1">
                <a:solidFill>
                  <a:schemeClr val="tx1"/>
                </a:solidFill>
                <a:effectLst/>
                <a:latin typeface="Segoe UI Light" pitchFamily="34" charset="0"/>
                <a:ea typeface="+mn-ea"/>
                <a:cs typeface="+mn-cs"/>
              </a:rPr>
              <a:t>Pariveda</a:t>
            </a:r>
            <a:r>
              <a:rPr lang="en-US" sz="1000" kern="1200" dirty="0">
                <a:solidFill>
                  <a:schemeClr val="tx1"/>
                </a:solidFill>
                <a:effectLst/>
                <a:latin typeface="Segoe UI Light" pitchFamily="34" charset="0"/>
                <a:ea typeface="+mn-ea"/>
                <a:cs typeface="+mn-cs"/>
              </a:rPr>
              <a:t> Solutions to develop store locator, inventory, and coupon management solutions based on Windows Azure. As a result, RadioShack upgraded its marketing infrastructure, reduced costs, built better partnerships, enhanced customer satisfaction, and increased revenue.</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To provide customers and partners with store location and inventory information, RadioShack used a number of online mechanisms, but the company had challenges communicating real-time inventory visibility. “RadioShack does business through multiple channels, so it’s very important for us to deliver real-time product-availability data,” says Dan Buckley, Senior Director of IT at RadioShack. “But historically, we could only provide inventory visibility from close of business the previous day.”</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RadioShack had to involve multiple internal and third-party business teams, and significant engagement from its IT department. It could take close to a day just to generate the coupon codes. RadioShack wanted to create an automated coupon solution that would support the creation, delivery, validation, and redemption of coupon offers through stores, franchises, and partner-managed sales channels.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“We needed a solution that would enhance our capacity to deliver rich product and promotional content to our customers and sales partners,” says Buckley.</a:t>
            </a:r>
          </a:p>
          <a:p>
            <a:r>
              <a:rPr lang="en-US" sz="1000" kern="1200" dirty="0">
                <a:solidFill>
                  <a:schemeClr val="tx1"/>
                </a:solidFill>
                <a:effectLst/>
                <a:latin typeface="Segoe UI Light" pitchFamily="34" charset="0"/>
                <a:ea typeface="+mn-ea"/>
                <a:cs typeface="+mn-cs"/>
              </a:rPr>
              <a:t> </a:t>
            </a:r>
          </a:p>
          <a:p>
            <a:r>
              <a:rPr lang="en-US" sz="1000" b="1" kern="1200" dirty="0">
                <a:solidFill>
                  <a:schemeClr val="tx1"/>
                </a:solidFill>
                <a:effectLst/>
                <a:latin typeface="Segoe UI Light" pitchFamily="34" charset="0"/>
                <a:ea typeface="+mn-ea"/>
                <a:cs typeface="+mn-cs"/>
              </a:rPr>
              <a:t>Benefits:</a:t>
            </a:r>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RadioShack</a:t>
            </a:r>
            <a:r>
              <a:rPr lang="en-US" sz="1000" kern="1200" dirty="0">
                <a:solidFill>
                  <a:schemeClr val="tx1"/>
                </a:solidFill>
                <a:effectLst/>
                <a:latin typeface="Segoe UI Light" pitchFamily="34" charset="0"/>
                <a:ea typeface="+mn-ea"/>
                <a:cs typeface="+mn-cs"/>
              </a:rPr>
              <a:t> used Windows Azure to build a coupon system that is simpler, faster, more accurate, and less expensive. Marketing teams can create up to 1 million coupon codes in just 30 minutes, without having to engage the IT team. Individual stores and marketing partners can get up-to-the-minute product availability data when they need it, without hard-to-manage VPN connections.</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“Instead of spending up to 80 hours helping a partner integrate with our network, my IT team can help them connect to our Windows Azure environment in a couple of hours,” says Buckley.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Technology</a:t>
            </a:r>
          </a:p>
          <a:p>
            <a:pPr lvl="0"/>
            <a:r>
              <a:rPr lang="en-US" sz="1000" kern="1200" dirty="0">
                <a:solidFill>
                  <a:schemeClr val="tx1"/>
                </a:solidFill>
                <a:effectLst/>
                <a:latin typeface="Segoe UI Light" pitchFamily="34" charset="0"/>
                <a:ea typeface="+mn-ea"/>
                <a:cs typeface="+mn-cs"/>
              </a:rPr>
              <a:t>Windows Azure Access Control Service</a:t>
            </a:r>
          </a:p>
          <a:p>
            <a:pPr lvl="0"/>
            <a:r>
              <a:rPr lang="en-US" sz="1000" kern="1200" dirty="0">
                <a:solidFill>
                  <a:schemeClr val="tx1"/>
                </a:solidFill>
                <a:effectLst/>
                <a:latin typeface="Segoe UI Light" pitchFamily="34" charset="0"/>
                <a:ea typeface="+mn-ea"/>
                <a:cs typeface="+mn-cs"/>
              </a:rPr>
              <a:t>Windows Azure Blob Storage</a:t>
            </a:r>
          </a:p>
          <a:p>
            <a:pPr lvl="0"/>
            <a:r>
              <a:rPr lang="en-US" sz="1000" kern="1200" dirty="0">
                <a:solidFill>
                  <a:schemeClr val="tx1"/>
                </a:solidFill>
                <a:effectLst/>
                <a:latin typeface="Segoe UI Light" pitchFamily="34" charset="0"/>
                <a:ea typeface="+mn-ea"/>
                <a:cs typeface="+mn-cs"/>
              </a:rPr>
              <a:t>Windows Azure Service Bus Relay</a:t>
            </a:r>
          </a:p>
          <a:p>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70758-D783-47CF-B539-3D35352C2E02}" type="datetime1">
              <a:rPr lang="en-US" smtClean="0"/>
              <a:t>10/21/2020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0411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a:solidFill>
                  <a:schemeClr val="tx1"/>
                </a:solidFill>
                <a:effectLst/>
                <a:latin typeface="Segoe UI Light" pitchFamily="34" charset="0"/>
                <a:ea typeface="+mn-ea"/>
                <a:cs typeface="+mn-cs"/>
              </a:rPr>
              <a:t> </a:t>
            </a:r>
          </a:p>
          <a:p>
            <a:pPr lvl="0"/>
            <a:r>
              <a:rPr lang="en-US" sz="1000" b="1" kern="1200" dirty="0">
                <a:solidFill>
                  <a:schemeClr val="tx1"/>
                </a:solidFill>
                <a:effectLst/>
                <a:latin typeface="Segoe UI Light" pitchFamily="34" charset="0"/>
                <a:ea typeface="+mn-ea"/>
                <a:cs typeface="+mn-cs"/>
              </a:rPr>
              <a:t>Integration</a:t>
            </a:r>
            <a:r>
              <a:rPr lang="en-US" sz="1000" kern="1200" dirty="0">
                <a:solidFill>
                  <a:schemeClr val="tx1"/>
                </a:solidFill>
                <a:effectLst/>
                <a:latin typeface="Segoe UI Light" pitchFamily="34" charset="0"/>
                <a:ea typeface="+mn-ea"/>
                <a:cs typeface="+mn-cs"/>
              </a:rPr>
              <a:t> – So you can integrate with your existing apps and infrastructure. </a:t>
            </a:r>
          </a:p>
          <a:p>
            <a:pPr lvl="0"/>
            <a:r>
              <a:rPr lang="en-US" sz="1000" b="1" kern="1200" dirty="0">
                <a:solidFill>
                  <a:schemeClr val="tx1"/>
                </a:solidFill>
                <a:effectLst/>
                <a:latin typeface="Segoe UI Light" pitchFamily="34" charset="0"/>
                <a:ea typeface="+mn-ea"/>
                <a:cs typeface="+mn-cs"/>
              </a:rPr>
              <a:t>Heterogeneity</a:t>
            </a:r>
            <a:r>
              <a:rPr lang="en-US" sz="1000" kern="1200" dirty="0">
                <a:solidFill>
                  <a:schemeClr val="tx1"/>
                </a:solidFill>
                <a:effectLst/>
                <a:latin typeface="Segoe UI Light" pitchFamily="34" charset="0"/>
                <a:ea typeface="+mn-ea"/>
                <a:cs typeface="+mn-cs"/>
              </a:rPr>
              <a:t> -  So you can continue to support multiple languages, frameworks, OSs</a:t>
            </a:r>
          </a:p>
          <a:p>
            <a:pPr lvl="0"/>
            <a:r>
              <a:rPr lang="en-US" sz="1000" b="1" kern="1200" dirty="0">
                <a:solidFill>
                  <a:schemeClr val="tx1"/>
                </a:solidFill>
                <a:effectLst/>
                <a:latin typeface="Segoe UI Light" pitchFamily="34" charset="0"/>
                <a:ea typeface="+mn-ea"/>
                <a:cs typeface="+mn-cs"/>
              </a:rPr>
              <a:t>Security </a:t>
            </a:r>
            <a:r>
              <a:rPr lang="en-US" sz="1000" kern="1200" dirty="0">
                <a:solidFill>
                  <a:schemeClr val="tx1"/>
                </a:solidFill>
                <a:effectLst/>
                <a:latin typeface="Segoe UI Light" pitchFamily="34" charset="0"/>
                <a:ea typeface="+mn-ea"/>
                <a:cs typeface="+mn-cs"/>
              </a:rPr>
              <a:t>– So you continue to run your enterprise apps securely and reliably</a:t>
            </a:r>
          </a:p>
          <a:p>
            <a:pPr lvl="0"/>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On-premises AND Cloud</a:t>
            </a:r>
            <a:r>
              <a:rPr lang="en-US" sz="1000" kern="1200" dirty="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a:solidFill>
                  <a:schemeClr val="tx1"/>
                </a:solidFill>
                <a:effectLst/>
                <a:latin typeface="Segoe UI Light" pitchFamily="34" charset="0"/>
                <a:ea typeface="+mn-ea"/>
                <a:cs typeface="+mn-cs"/>
              </a:rPr>
              <a:t>Think </a:t>
            </a:r>
            <a:r>
              <a:rPr lang="en-US" sz="1000" b="1" i="1" kern="1200" dirty="0">
                <a:solidFill>
                  <a:schemeClr val="tx1"/>
                </a:solidFill>
                <a:effectLst/>
                <a:latin typeface="Segoe UI Light" pitchFamily="34" charset="0"/>
                <a:ea typeface="+mn-ea"/>
                <a:cs typeface="+mn-cs"/>
              </a:rPr>
              <a:t>and</a:t>
            </a:r>
            <a:r>
              <a:rPr lang="en-US" sz="1000" b="1" kern="1200" dirty="0">
                <a:solidFill>
                  <a:schemeClr val="tx1"/>
                </a:solidFill>
                <a:effectLst/>
                <a:latin typeface="Segoe UI Light" pitchFamily="34" charset="0"/>
                <a:ea typeface="+mn-ea"/>
                <a:cs typeface="+mn-cs"/>
              </a:rPr>
              <a:t>, not </a:t>
            </a:r>
            <a:r>
              <a:rPr lang="en-US" sz="1000" b="1" i="1" kern="1200" dirty="0">
                <a:solidFill>
                  <a:schemeClr val="tx1"/>
                </a:solidFill>
                <a:effectLst/>
                <a:latin typeface="Segoe UI Light" pitchFamily="34" charset="0"/>
                <a:ea typeface="+mn-ea"/>
                <a:cs typeface="+mn-cs"/>
              </a:rPr>
              <a:t>or</a:t>
            </a:r>
            <a:r>
              <a:rPr lang="en-US" sz="1000" kern="1200" dirty="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a:solidFill>
                  <a:schemeClr val="tx1"/>
                </a:solidFill>
                <a:effectLst/>
                <a:latin typeface="Segoe UI Light" pitchFamily="34" charset="0"/>
                <a:ea typeface="+mn-ea"/>
                <a:cs typeface="+mn-cs"/>
              </a:rPr>
              <a:t>hybrid</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Microsoft is</a:t>
            </a:r>
            <a:r>
              <a:rPr lang="en-US" sz="1000" b="1" kern="1200" baseline="0" dirty="0">
                <a:solidFill>
                  <a:schemeClr val="tx1"/>
                </a:solidFill>
                <a:effectLst/>
                <a:latin typeface="Segoe UI Light" pitchFamily="34" charset="0"/>
                <a:ea typeface="+mn-ea"/>
                <a:cs typeface="+mn-cs"/>
              </a:rPr>
              <a:t> the only company </a:t>
            </a:r>
            <a:r>
              <a:rPr lang="en-US" sz="1000" kern="1200" baseline="0" dirty="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a:solidFill>
                  <a:schemeClr val="tx1"/>
                </a:solidFill>
                <a:effectLst/>
                <a:latin typeface="Segoe UI Light" pitchFamily="34" charset="0"/>
                <a:ea typeface="+mn-ea"/>
                <a:cs typeface="+mn-cs"/>
              </a:rPr>
              <a:t>rd</a:t>
            </a:r>
            <a:r>
              <a:rPr lang="en-US" sz="1000" kern="1200" baseline="0" dirty="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6</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a:solidFill>
                  <a:schemeClr val="tx1"/>
                </a:solidFill>
                <a:effectLst/>
                <a:latin typeface="Segoe UI Light" pitchFamily="34" charset="0"/>
                <a:ea typeface="+mn-ea"/>
                <a:cs typeface="+mn-cs"/>
              </a:rPr>
              <a:t>Open, Broad and flexible</a:t>
            </a:r>
            <a:r>
              <a:rPr lang="en-US" sz="1000" kern="1200" dirty="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Windows Azure provides</a:t>
            </a:r>
            <a:r>
              <a:rPr lang="en-US" sz="1000" kern="1200" baseline="0" dirty="0">
                <a:solidFill>
                  <a:schemeClr val="tx1"/>
                </a:solidFill>
                <a:effectLst/>
                <a:latin typeface="Segoe UI Light" pitchFamily="34" charset="0"/>
                <a:ea typeface="+mn-ea"/>
                <a:cs typeface="+mn-cs"/>
              </a:rPr>
              <a:t> </a:t>
            </a:r>
            <a:r>
              <a:rPr lang="en-US" sz="1000" b="1" kern="1200" baseline="0" dirty="0">
                <a:solidFill>
                  <a:schemeClr val="tx1"/>
                </a:solidFill>
                <a:effectLst/>
                <a:latin typeface="Segoe UI Light" pitchFamily="34" charset="0"/>
                <a:ea typeface="+mn-ea"/>
                <a:cs typeface="+mn-cs"/>
              </a:rPr>
              <a:t>out-of-the box experience </a:t>
            </a:r>
            <a:r>
              <a:rPr lang="en-US" sz="1000" b="0" kern="1200" baseline="0" dirty="0">
                <a:solidFill>
                  <a:schemeClr val="tx1"/>
                </a:solidFill>
                <a:effectLst/>
                <a:latin typeface="Segoe UI Light" pitchFamily="34" charset="0"/>
                <a:ea typeface="+mn-ea"/>
                <a:cs typeface="+mn-cs"/>
              </a:rPr>
              <a:t>for open frameworks like</a:t>
            </a:r>
            <a:r>
              <a:rPr lang="en-US" sz="1000" kern="1200" baseline="0" dirty="0">
                <a:solidFill>
                  <a:schemeClr val="tx1"/>
                </a:solidFill>
                <a:effectLst/>
                <a:latin typeface="Segoe UI Light" pitchFamily="34" charset="0"/>
                <a:ea typeface="+mn-ea"/>
                <a:cs typeface="+mn-cs"/>
              </a:rPr>
              <a:t> </a:t>
            </a:r>
            <a:r>
              <a:rPr lang="en-US" sz="1000" kern="1200" baseline="0" dirty="0" err="1">
                <a:solidFill>
                  <a:schemeClr val="tx1"/>
                </a:solidFill>
                <a:effectLst/>
                <a:latin typeface="Segoe UI Light" pitchFamily="34" charset="0"/>
                <a:ea typeface="+mn-ea"/>
                <a:cs typeface="+mn-cs"/>
              </a:rPr>
              <a:t>Hadoop</a:t>
            </a:r>
            <a:r>
              <a:rPr lang="en-US" sz="1000" kern="1200" baseline="0" dirty="0">
                <a:solidFill>
                  <a:schemeClr val="tx1"/>
                </a:solidFill>
                <a:effectLst/>
                <a:latin typeface="Segoe UI Light" pitchFamily="34" charset="0"/>
                <a:ea typeface="+mn-ea"/>
                <a:cs typeface="+mn-cs"/>
              </a:rPr>
              <a:t>, web frameworks like </a:t>
            </a:r>
            <a:r>
              <a:rPr lang="en-US" sz="1000" kern="1200" baseline="0" dirty="0" err="1">
                <a:solidFill>
                  <a:schemeClr val="tx1"/>
                </a:solidFill>
                <a:effectLst/>
                <a:latin typeface="Segoe UI Light" pitchFamily="34" charset="0"/>
                <a:ea typeface="+mn-ea"/>
                <a:cs typeface="+mn-cs"/>
              </a:rPr>
              <a:t>Wordpress</a:t>
            </a:r>
            <a:r>
              <a:rPr lang="en-US" sz="1000" kern="1200" baseline="0" dirty="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not only support, but have </a:t>
            </a:r>
            <a:r>
              <a:rPr lang="en-US" sz="1000" b="1" kern="1200" dirty="0">
                <a:solidFill>
                  <a:schemeClr val="tx1"/>
                </a:solidFill>
                <a:effectLst/>
                <a:latin typeface="Segoe UI Light" pitchFamily="34" charset="0"/>
                <a:ea typeface="+mn-ea"/>
                <a:cs typeface="+mn-cs"/>
              </a:rPr>
              <a:t>embraced open technologies</a:t>
            </a:r>
            <a:r>
              <a:rPr lang="en-US" sz="1000" kern="1200" dirty="0">
                <a:solidFill>
                  <a:schemeClr val="tx1"/>
                </a:solidFill>
                <a:effectLst/>
                <a:latin typeface="Segoe UI Light" pitchFamily="34" charset="0"/>
                <a:ea typeface="+mn-ea"/>
                <a:cs typeface="+mn-cs"/>
              </a:rPr>
              <a:t>.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also provide a broad set of services that provide you a good choice.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a:solidFill>
                  <a:schemeClr val="tx1"/>
                </a:solidFill>
                <a:effectLst/>
                <a:latin typeface="Segoe UI Light" pitchFamily="34" charset="0"/>
                <a:ea typeface="+mn-ea"/>
                <a:cs typeface="+mn-cs"/>
              </a:rPr>
              <a:t>not an all or nothing</a:t>
            </a:r>
            <a:r>
              <a:rPr lang="en-US" sz="1000" kern="1200" dirty="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As you take the</a:t>
            </a:r>
            <a:r>
              <a:rPr lang="en-US" sz="1000" kern="1200" baseline="0" dirty="0">
                <a:solidFill>
                  <a:schemeClr val="tx1"/>
                </a:solidFill>
                <a:effectLst/>
                <a:latin typeface="Segoe UI Light" pitchFamily="34" charset="0"/>
                <a:ea typeface="+mn-ea"/>
                <a:cs typeface="+mn-cs"/>
              </a:rPr>
              <a:t> journey into the Cloud, </a:t>
            </a:r>
            <a:r>
              <a:rPr lang="en-US" sz="1000" kern="1200" dirty="0">
                <a:solidFill>
                  <a:schemeClr val="tx1"/>
                </a:solidFill>
                <a:effectLst/>
                <a:latin typeface="Segoe UI Light" pitchFamily="34" charset="0"/>
                <a:ea typeface="+mn-ea"/>
                <a:cs typeface="+mn-cs"/>
              </a:rPr>
              <a:t>you need a secure and trustworthy platform.</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you need someone who’s committed to the Cloud. </a:t>
            </a:r>
          </a:p>
          <a:p>
            <a:endParaRPr lang="en-US" sz="100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Let’s talk about the three things that</a:t>
            </a:r>
            <a:r>
              <a:rPr lang="en-US" sz="1000" b="0" kern="1200" baseline="0" dirty="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in Trust through Transparency. We are</a:t>
            </a:r>
            <a:r>
              <a:rPr lang="en-US" baseline="0" dirty="0"/>
              <a:t> transparent in the following ways:</a:t>
            </a:r>
          </a:p>
          <a:p>
            <a:endParaRPr lang="en-US" baseline="0" dirty="0"/>
          </a:p>
          <a:p>
            <a:pPr marL="228600" indent="-228600">
              <a:buAutoNum type="arabicPeriod"/>
            </a:pPr>
            <a:r>
              <a:rPr lang="en-US" baseline="0" dirty="0"/>
              <a:t>We participate in industry standards like ISO 27001, SSAE16 and Cloud Security Alliance.</a:t>
            </a:r>
          </a:p>
          <a:p>
            <a:pPr marL="228600" indent="-228600">
              <a:buAutoNum type="arabicPeriod"/>
            </a:pPr>
            <a:r>
              <a:rPr lang="en-US" baseline="0" dirty="0"/>
              <a:t>We undertake yearly audits with independent 3</a:t>
            </a:r>
            <a:r>
              <a:rPr lang="en-US" baseline="30000" dirty="0"/>
              <a:t>rd</a:t>
            </a:r>
            <a:r>
              <a:rPr lang="en-US" baseline="0" dirty="0"/>
              <a:t> parties</a:t>
            </a:r>
          </a:p>
          <a:p>
            <a:pPr marL="228600" indent="-228600">
              <a:buAutoNum type="arabicPeriod"/>
            </a:pPr>
            <a:r>
              <a:rPr lang="en-US" baseline="0" dirty="0"/>
              <a:t>We provide a rich set of financially backed monthly SLAs (this differentiates us from other cloud providers like AMZN whose SLAs are fewer and annual). Monthly SLAs are more stringent with less room for error than </a:t>
            </a:r>
            <a:r>
              <a:rPr lang="en-US" baseline="0" dirty="0" err="1"/>
              <a:t>yealy</a:t>
            </a:r>
            <a:r>
              <a:rPr lang="en-US" baseline="0" dirty="0"/>
              <a:t> SLAs</a:t>
            </a:r>
          </a:p>
          <a:p>
            <a:pPr marL="228600" indent="-228600">
              <a:buAutoNum type="arabicPeriod"/>
            </a:pPr>
            <a:r>
              <a:rPr lang="en-US" baseline="0" dirty="0"/>
              <a:t>All of our regulatory compliance and privacy policies are clearly explained in the online portal called Trust Center</a:t>
            </a:r>
          </a:p>
          <a:p>
            <a:pPr marL="228600" indent="-228600">
              <a:buAutoNum type="arabicPeriod"/>
            </a:pPr>
            <a:r>
              <a:rPr lang="en-US" baseline="0" dirty="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10/21/2020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3495493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840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5380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76072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145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836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56521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1268229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40766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2440710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6084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911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a:t>Lorem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10/21/2020</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582" r:id="rId5"/>
    <p:sldLayoutId id="2147484738" r:id="rId6"/>
    <p:sldLayoutId id="2147484742" r:id="rId7"/>
    <p:sldLayoutId id="2147484778" r:id="rId8"/>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demomonkey.cloudapp.ne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4.png"/><Relationship Id="rId21" Type="http://schemas.microsoft.com/office/2007/relationships/hdphoto" Target="../media/hdphoto12.wdp"/><Relationship Id="rId34" Type="http://schemas.microsoft.com/office/2007/relationships/hdphoto" Target="../media/hdphoto17.wdp"/><Relationship Id="rId7" Type="http://schemas.openxmlformats.org/officeDocument/2006/relationships/image" Target="../media/image48.png"/><Relationship Id="rId12" Type="http://schemas.openxmlformats.org/officeDocument/2006/relationships/image" Target="../media/image53.png"/><Relationship Id="rId17" Type="http://schemas.microsoft.com/office/2007/relationships/hdphoto" Target="../media/hdphoto10.wdp"/><Relationship Id="rId25" Type="http://schemas.microsoft.com/office/2007/relationships/hdphoto" Target="../media/hdphoto14.wdp"/><Relationship Id="rId33" Type="http://schemas.openxmlformats.org/officeDocument/2006/relationships/image" Target="../media/image66.png"/><Relationship Id="rId38" Type="http://schemas.microsoft.com/office/2007/relationships/hdphoto" Target="../media/hdphoto19.wdp"/><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58.png"/><Relationship Id="rId29" Type="http://schemas.microsoft.com/office/2007/relationships/hdphoto" Target="../media/hdphoto16.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24" Type="http://schemas.openxmlformats.org/officeDocument/2006/relationships/image" Target="../media/image60.png"/><Relationship Id="rId32" Type="http://schemas.openxmlformats.org/officeDocument/2006/relationships/image" Target="../media/image65.png"/><Relationship Id="rId37" Type="http://schemas.openxmlformats.org/officeDocument/2006/relationships/image" Target="../media/image68.png"/><Relationship Id="rId5" Type="http://schemas.openxmlformats.org/officeDocument/2006/relationships/image" Target="../media/image46.png"/><Relationship Id="rId15" Type="http://schemas.microsoft.com/office/2007/relationships/hdphoto" Target="../media/hdphoto9.wdp"/><Relationship Id="rId23" Type="http://schemas.microsoft.com/office/2007/relationships/hdphoto" Target="../media/hdphoto13.wdp"/><Relationship Id="rId28" Type="http://schemas.openxmlformats.org/officeDocument/2006/relationships/image" Target="../media/image62.png"/><Relationship Id="rId36" Type="http://schemas.microsoft.com/office/2007/relationships/hdphoto" Target="../media/hdphoto18.wdp"/><Relationship Id="rId10" Type="http://schemas.openxmlformats.org/officeDocument/2006/relationships/image" Target="../media/image51.png"/><Relationship Id="rId19" Type="http://schemas.microsoft.com/office/2007/relationships/hdphoto" Target="../media/hdphoto11.wdp"/><Relationship Id="rId31"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59.png"/><Relationship Id="rId27" Type="http://schemas.microsoft.com/office/2007/relationships/hdphoto" Target="../media/hdphoto15.wdp"/><Relationship Id="rId30" Type="http://schemas.openxmlformats.org/officeDocument/2006/relationships/image" Target="../media/image63.png"/><Relationship Id="rId35"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microsoft.com/office/2007/relationships/hdphoto" Target="../media/hdphoto10.wdp"/><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65.png"/><Relationship Id="rId20" Type="http://schemas.microsoft.com/office/2007/relationships/hdphoto" Target="../media/hdphoto12.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png"/><Relationship Id="rId15"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63.png"/><Relationship Id="rId22" Type="http://schemas.microsoft.com/office/2007/relationships/hdphoto" Target="../media/hdphoto15.wdp"/></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4.png"/><Relationship Id="rId17" Type="http://schemas.openxmlformats.org/officeDocument/2006/relationships/image" Target="../media/image49.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5.png"/><Relationship Id="rId10" Type="http://schemas.openxmlformats.org/officeDocument/2006/relationships/image" Target="../media/image52.emf"/><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www.3m.com/us"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4.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8.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27.png"/><Relationship Id="rId3" Type="http://schemas.openxmlformats.org/officeDocument/2006/relationships/image" Target="../media/image16.png"/><Relationship Id="rId21" Type="http://schemas.microsoft.com/office/2007/relationships/hdphoto" Target="../media/hdphoto5.wdp"/><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28.emf"/><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a:spLocks noChangeArrowheads="1"/>
          </p:cNvSpPr>
          <p:nvPr/>
        </p:nvSpPr>
        <p:spPr bwMode="white">
          <a:xfrm>
            <a:off x="278836" y="1210994"/>
            <a:ext cx="2742084" cy="5562995"/>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953" tIns="65969" rIns="131953" bIns="65969" anchor="ctr"/>
          <a:lstStyle/>
          <a:p>
            <a:pPr algn="ctr" defTabSz="1319616" fontAlgn="base">
              <a:spcBef>
                <a:spcPct val="0"/>
              </a:spcBef>
              <a:spcAft>
                <a:spcPct val="0"/>
              </a:spcAft>
            </a:pPr>
            <a:endParaRPr lang="en-US" sz="3400" dirty="0">
              <a:solidFill>
                <a:srgbClr val="FFFFFF"/>
              </a:solidFill>
              <a:cs typeface="Arial" pitchFamily="34" charset="0"/>
            </a:endParaRPr>
          </a:p>
        </p:txBody>
      </p:sp>
      <p:sp>
        <p:nvSpPr>
          <p:cNvPr id="4" name="Line 3"/>
          <p:cNvSpPr>
            <a:spLocks noChangeShapeType="1"/>
          </p:cNvSpPr>
          <p:nvPr/>
        </p:nvSpPr>
        <p:spPr bwMode="white">
          <a:xfrm>
            <a:off x="351658" y="1409853"/>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5" name="Line 7"/>
          <p:cNvSpPr>
            <a:spLocks noChangeShapeType="1"/>
          </p:cNvSpPr>
          <p:nvPr/>
        </p:nvSpPr>
        <p:spPr bwMode="white">
          <a:xfrm>
            <a:off x="351658" y="1796550"/>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6" name="Line 9"/>
          <p:cNvSpPr>
            <a:spLocks noChangeShapeType="1"/>
          </p:cNvSpPr>
          <p:nvPr/>
        </p:nvSpPr>
        <p:spPr bwMode="white">
          <a:xfrm>
            <a:off x="5887175" y="699461"/>
            <a:ext cx="0" cy="5833629"/>
          </a:xfrm>
          <a:prstGeom prst="line">
            <a:avLst/>
          </a:prstGeom>
          <a:noFill/>
          <a:ln w="9525">
            <a:noFill/>
            <a:round/>
            <a:headEnd type="none" w="sm" len="sm"/>
            <a:tailEnd type="none" w="sm" len="sm"/>
          </a:ln>
        </p:spPr>
        <p:txBody>
          <a:bodyPr lIns="132875" tIns="66430" rIns="132875" bIns="66430" anchor="ctr">
            <a:spAutoFit/>
          </a:bodyPr>
          <a:lstStyle/>
          <a:p>
            <a:pPr defTabSz="1319455">
              <a:defRPr/>
            </a:pPr>
            <a:endParaRPr lang="en-US" sz="1700" dirty="0">
              <a:solidFill>
                <a:srgbClr val="FFFFFF"/>
              </a:solidFill>
              <a:effectLst>
                <a:outerShdw blurRad="38100" dist="38100" dir="2700000" algn="tl">
                  <a:srgbClr val="000000">
                    <a:alpha val="43137"/>
                  </a:srgbClr>
                </a:outerShdw>
              </a:effectLst>
              <a:cs typeface="Arial" pitchFamily="34" charset="0"/>
            </a:endParaRPr>
          </a:p>
        </p:txBody>
      </p:sp>
      <p:sp>
        <p:nvSpPr>
          <p:cNvPr id="7" name="Rectangle 14"/>
          <p:cNvSpPr>
            <a:spLocks noChangeArrowheads="1"/>
          </p:cNvSpPr>
          <p:nvPr/>
        </p:nvSpPr>
        <p:spPr bwMode="white">
          <a:xfrm>
            <a:off x="5650700" y="4056066"/>
            <a:ext cx="6945699" cy="334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863" tIns="66429" rIns="132863" bIns="66429" anchor="ctr">
            <a:spAutoFit/>
          </a:bodyPr>
          <a:lstStyle/>
          <a:p>
            <a:pPr defTabSz="1319616" fontAlgn="base">
              <a:spcBef>
                <a:spcPct val="0"/>
              </a:spcBef>
              <a:spcAft>
                <a:spcPct val="0"/>
              </a:spcAft>
            </a:pPr>
            <a:endParaRPr lang="en-US" sz="1300" dirty="0">
              <a:solidFill>
                <a:srgbClr val="FFFFFF"/>
              </a:solidFill>
              <a:cs typeface="Arial" pitchFamily="34" charset="0"/>
            </a:endParaRPr>
          </a:p>
        </p:txBody>
      </p:sp>
      <p:grpSp>
        <p:nvGrpSpPr>
          <p:cNvPr id="43" name="Group 42"/>
          <p:cNvGrpSpPr/>
          <p:nvPr/>
        </p:nvGrpSpPr>
        <p:grpSpPr>
          <a:xfrm>
            <a:off x="-232123" y="1416582"/>
            <a:ext cx="11937520" cy="373638"/>
            <a:chOff x="-170670" y="1729622"/>
            <a:chExt cx="8777140" cy="366345"/>
          </a:xfrm>
        </p:grpSpPr>
        <p:sp>
          <p:nvSpPr>
            <p:cNvPr id="9" name="Rectangle 13"/>
            <p:cNvSpPr>
              <a:spLocks noChangeArrowheads="1"/>
            </p:cNvSpPr>
            <p:nvPr/>
          </p:nvSpPr>
          <p:spPr bwMode="white">
            <a:xfrm>
              <a:off x="2356357" y="1729622"/>
              <a:ext cx="62501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Microsoft Azure - “Bringing Cloud to your Enterprise”</a:t>
              </a:r>
              <a:endParaRPr lang="en-US" altLang="ja-JP" sz="1900" dirty="0">
                <a:solidFill>
                  <a:srgbClr val="FFFFFF"/>
                </a:solidFill>
                <a:ea typeface="MS PGothic" pitchFamily="34" charset="-128"/>
                <a:cs typeface="Arial" pitchFamily="34" charset="0"/>
              </a:endParaRPr>
            </a:p>
          </p:txBody>
        </p:sp>
        <p:sp>
          <p:nvSpPr>
            <p:cNvPr id="10" name="Rectangle 20"/>
            <p:cNvSpPr>
              <a:spLocks noChangeArrowheads="1"/>
            </p:cNvSpPr>
            <p:nvPr/>
          </p:nvSpPr>
          <p:spPr bwMode="white">
            <a:xfrm>
              <a:off x="-170670" y="1729622"/>
              <a:ext cx="240564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Title:</a:t>
              </a:r>
            </a:p>
          </p:txBody>
        </p:sp>
      </p:grpSp>
      <p:sp>
        <p:nvSpPr>
          <p:cNvPr id="11" name="Line 25"/>
          <p:cNvSpPr>
            <a:spLocks noChangeShapeType="1"/>
          </p:cNvSpPr>
          <p:nvPr/>
        </p:nvSpPr>
        <p:spPr bwMode="white">
          <a:xfrm>
            <a:off x="351658" y="3155159"/>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2" name="Group 41"/>
          <p:cNvGrpSpPr/>
          <p:nvPr/>
        </p:nvGrpSpPr>
        <p:grpSpPr>
          <a:xfrm>
            <a:off x="-232124" y="1048174"/>
            <a:ext cx="11849586" cy="373638"/>
            <a:chOff x="-170671" y="1260818"/>
            <a:chExt cx="8712486" cy="366345"/>
          </a:xfrm>
        </p:grpSpPr>
        <p:sp>
          <p:nvSpPr>
            <p:cNvPr id="13" name="Rectangle 11"/>
            <p:cNvSpPr>
              <a:spLocks noChangeArrowheads="1"/>
            </p:cNvSpPr>
            <p:nvPr/>
          </p:nvSpPr>
          <p:spPr bwMode="white">
            <a:xfrm>
              <a:off x="2362502" y="1260818"/>
              <a:ext cx="61793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Microsoft Azure General Overview</a:t>
              </a:r>
            </a:p>
          </p:txBody>
        </p:sp>
        <p:sp>
          <p:nvSpPr>
            <p:cNvPr id="14" name="Rectangle 19"/>
            <p:cNvSpPr>
              <a:spLocks noChangeArrowheads="1"/>
            </p:cNvSpPr>
            <p:nvPr/>
          </p:nvSpPr>
          <p:spPr bwMode="white">
            <a:xfrm>
              <a:off x="-170671" y="1260818"/>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Current scope:</a:t>
              </a:r>
            </a:p>
          </p:txBody>
        </p:sp>
      </p:grpSp>
      <p:grpSp>
        <p:nvGrpSpPr>
          <p:cNvPr id="44" name="Group 43"/>
          <p:cNvGrpSpPr/>
          <p:nvPr/>
        </p:nvGrpSpPr>
        <p:grpSpPr>
          <a:xfrm>
            <a:off x="-1554559" y="2315344"/>
            <a:ext cx="14218975" cy="373638"/>
            <a:chOff x="-1143000" y="2198427"/>
            <a:chExt cx="10454595" cy="366345"/>
          </a:xfrm>
        </p:grpSpPr>
        <p:sp>
          <p:nvSpPr>
            <p:cNvPr id="16" name="Rectangle 23"/>
            <p:cNvSpPr>
              <a:spLocks noChangeArrowheads="1"/>
            </p:cNvSpPr>
            <p:nvPr/>
          </p:nvSpPr>
          <p:spPr bwMode="white">
            <a:xfrm>
              <a:off x="-1143000" y="2198427"/>
              <a:ext cx="337797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Length:</a:t>
              </a:r>
            </a:p>
          </p:txBody>
        </p:sp>
        <p:sp>
          <p:nvSpPr>
            <p:cNvPr id="17" name="Rectangle 13"/>
            <p:cNvSpPr>
              <a:spLocks noChangeArrowheads="1"/>
            </p:cNvSpPr>
            <p:nvPr/>
          </p:nvSpPr>
          <p:spPr bwMode="white">
            <a:xfrm>
              <a:off x="2396993" y="2198427"/>
              <a:ext cx="6914602"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45-60 minutes (Customize as necessary depending on audience)</a:t>
              </a:r>
            </a:p>
          </p:txBody>
        </p:sp>
      </p:grpSp>
      <p:sp>
        <p:nvSpPr>
          <p:cNvPr id="18" name="Line 25"/>
          <p:cNvSpPr>
            <a:spLocks noChangeShapeType="1"/>
          </p:cNvSpPr>
          <p:nvPr/>
        </p:nvSpPr>
        <p:spPr bwMode="white">
          <a:xfrm>
            <a:off x="351658" y="2677022"/>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19" name="Line 25"/>
          <p:cNvSpPr>
            <a:spLocks noChangeShapeType="1"/>
          </p:cNvSpPr>
          <p:nvPr/>
        </p:nvSpPr>
        <p:spPr bwMode="white">
          <a:xfrm>
            <a:off x="351658" y="3652696"/>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20" name="Title 1"/>
          <p:cNvSpPr txBox="1">
            <a:spLocks/>
          </p:cNvSpPr>
          <p:nvPr/>
        </p:nvSpPr>
        <p:spPr>
          <a:xfrm>
            <a:off x="194150" y="87885"/>
            <a:ext cx="10499822" cy="642219"/>
          </a:xfrm>
          <a:prstGeom prst="rect">
            <a:avLst/>
          </a:prstGeom>
        </p:spPr>
        <p:txBody>
          <a:bodyPr vert="horz" wrap="square" lIns="0" tIns="0" rIns="0" bIns="0" rtlCol="0" anchor="t">
            <a:noAutofit/>
          </a:bodyPr>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29"/>
              </a:spcAft>
            </a:pPr>
            <a:r>
              <a:rPr sz="3400" dirty="0">
                <a:solidFill>
                  <a:srgbClr val="FFC000"/>
                </a:solidFill>
              </a:rPr>
              <a:t>(DO NOT SHOW)</a:t>
            </a:r>
            <a:br>
              <a:rPr sz="3400" dirty="0"/>
            </a:br>
            <a:r>
              <a:rPr sz="3400" dirty="0" err="1"/>
              <a:t>Micrsoft</a:t>
            </a:r>
            <a:r>
              <a:rPr sz="3400" dirty="0"/>
              <a:t> Azure Enterprise Deck</a:t>
            </a:r>
            <a:endParaRPr sz="3400" dirty="0">
              <a:solidFill>
                <a:srgbClr val="FF6629"/>
              </a:solidFill>
            </a:endParaRPr>
          </a:p>
        </p:txBody>
      </p:sp>
      <p:sp>
        <p:nvSpPr>
          <p:cNvPr id="24" name="Line 25"/>
          <p:cNvSpPr>
            <a:spLocks noChangeShapeType="1"/>
          </p:cNvSpPr>
          <p:nvPr/>
        </p:nvSpPr>
        <p:spPr bwMode="white">
          <a:xfrm>
            <a:off x="351658" y="4589571"/>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5" name="Group 44"/>
          <p:cNvGrpSpPr/>
          <p:nvPr/>
        </p:nvGrpSpPr>
        <p:grpSpPr>
          <a:xfrm>
            <a:off x="-232125" y="2720328"/>
            <a:ext cx="12884251" cy="373638"/>
            <a:chOff x="-170671" y="2667230"/>
            <a:chExt cx="9473230" cy="366345"/>
          </a:xfrm>
        </p:grpSpPr>
        <p:sp>
          <p:nvSpPr>
            <p:cNvPr id="26" name="Rectangle 24"/>
            <p:cNvSpPr>
              <a:spLocks noChangeArrowheads="1"/>
            </p:cNvSpPr>
            <p:nvPr/>
          </p:nvSpPr>
          <p:spPr bwMode="white">
            <a:xfrm>
              <a:off x="-170671" y="2667230"/>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Content Level:</a:t>
              </a:r>
            </a:p>
          </p:txBody>
        </p:sp>
        <p:sp>
          <p:nvSpPr>
            <p:cNvPr id="27" name="Rectangle 13"/>
            <p:cNvSpPr>
              <a:spLocks noChangeArrowheads="1"/>
            </p:cNvSpPr>
            <p:nvPr/>
          </p:nvSpPr>
          <p:spPr bwMode="white">
            <a:xfrm>
              <a:off x="2290211" y="2667230"/>
              <a:ext cx="70123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Level 200 for external &amp; internal use (Non-NDA)</a:t>
              </a:r>
              <a:endParaRPr lang="en-US" altLang="ja-JP" sz="1900" dirty="0">
                <a:solidFill>
                  <a:srgbClr val="FFFFFF"/>
                </a:solidFill>
                <a:ea typeface="MS PGothic" pitchFamily="34" charset="-128"/>
                <a:cs typeface="Arial" pitchFamily="34" charset="0"/>
              </a:endParaRPr>
            </a:p>
          </p:txBody>
        </p:sp>
      </p:grpSp>
      <p:grpSp>
        <p:nvGrpSpPr>
          <p:cNvPr id="49" name="Group 48"/>
          <p:cNvGrpSpPr/>
          <p:nvPr/>
        </p:nvGrpSpPr>
        <p:grpSpPr>
          <a:xfrm>
            <a:off x="335717" y="4629395"/>
            <a:ext cx="11533898" cy="2391113"/>
            <a:chOff x="246838" y="4539031"/>
            <a:chExt cx="8480375" cy="2344441"/>
          </a:xfrm>
        </p:grpSpPr>
        <p:sp>
          <p:nvSpPr>
            <p:cNvPr id="28" name="Rectangle 27"/>
            <p:cNvSpPr>
              <a:spLocks noChangeArrowheads="1"/>
            </p:cNvSpPr>
            <p:nvPr/>
          </p:nvSpPr>
          <p:spPr bwMode="white">
            <a:xfrm>
              <a:off x="246838" y="4573826"/>
              <a:ext cx="1988139"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Usage Guide:</a:t>
              </a:r>
            </a:p>
          </p:txBody>
        </p:sp>
        <p:sp>
          <p:nvSpPr>
            <p:cNvPr id="29" name="Rectangle 13"/>
            <p:cNvSpPr>
              <a:spLocks noChangeArrowheads="1"/>
            </p:cNvSpPr>
            <p:nvPr/>
          </p:nvSpPr>
          <p:spPr bwMode="white">
            <a:xfrm>
              <a:off x="2137833" y="4539031"/>
              <a:ext cx="6589380" cy="23444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0000"/>
                  </a:solidFill>
                  <a:cs typeface="Arial" pitchFamily="34" charset="0"/>
                </a:rPr>
                <a:t>DO NOT edit slides or text</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altLang="ja-JP" sz="1900" dirty="0">
                  <a:solidFill>
                    <a:srgbClr val="FFFFFF"/>
                  </a:solidFill>
                  <a:ea typeface="MS PGothic" pitchFamily="34" charset="-128"/>
                  <a:cs typeface="Arial" pitchFamily="34" charset="0"/>
                </a:rPr>
                <a:t>This deck should be used for the first discussion on Azure to set context.  Do not start with feature decks.</a:t>
              </a:r>
              <a:endParaRPr lang="en-US" sz="1900" dirty="0">
                <a:solidFill>
                  <a:srgbClr val="FFFFFF"/>
                </a:solidFill>
                <a:ea typeface="MS PGothic" pitchFamily="34" charset="-128"/>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Demo’s – Leverage </a:t>
              </a:r>
              <a:r>
                <a:rPr lang="en-US" sz="1900" dirty="0">
                  <a:solidFill>
                    <a:schemeClr val="accent2">
                      <a:lumMod val="60000"/>
                      <a:lumOff val="40000"/>
                    </a:schemeClr>
                  </a:solidFill>
                  <a:cs typeface="Arial" pitchFamily="34" charset="0"/>
                  <a:hlinkClick r:id="rId3"/>
                </a:rPr>
                <a:t>http://demomonkey.cloudapp.net</a:t>
              </a:r>
              <a:r>
                <a:rPr lang="en-US" sz="1900" dirty="0">
                  <a:solidFill>
                    <a:schemeClr val="accent2">
                      <a:lumMod val="60000"/>
                      <a:lumOff val="40000"/>
                    </a:schemeClr>
                  </a:solidFill>
                  <a:cs typeface="Arial" pitchFamily="34" charset="0"/>
                </a:rPr>
                <a:t> </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Translation of content is allowed</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Augment content with local customer stories</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Deck is OK to send to customers but REMOVE SPEAKER NOTES</a:t>
              </a:r>
            </a:p>
          </p:txBody>
        </p:sp>
      </p:grpSp>
      <p:grpSp>
        <p:nvGrpSpPr>
          <p:cNvPr id="46" name="Group 45"/>
          <p:cNvGrpSpPr/>
          <p:nvPr/>
        </p:nvGrpSpPr>
        <p:grpSpPr>
          <a:xfrm>
            <a:off x="-232125" y="3228526"/>
            <a:ext cx="12766956" cy="391108"/>
            <a:chOff x="-170671" y="3236759"/>
            <a:chExt cx="9386988" cy="383474"/>
          </a:xfrm>
        </p:grpSpPr>
        <p:sp>
          <p:nvSpPr>
            <p:cNvPr id="31" name="Rectangle 27"/>
            <p:cNvSpPr>
              <a:spLocks noChangeArrowheads="1"/>
            </p:cNvSpPr>
            <p:nvPr/>
          </p:nvSpPr>
          <p:spPr bwMode="white">
            <a:xfrm>
              <a:off x="-170671" y="323675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Deck Contacts:</a:t>
              </a:r>
            </a:p>
          </p:txBody>
        </p:sp>
        <p:sp>
          <p:nvSpPr>
            <p:cNvPr id="32" name="Rectangle 13"/>
            <p:cNvSpPr>
              <a:spLocks noChangeArrowheads="1"/>
            </p:cNvSpPr>
            <p:nvPr/>
          </p:nvSpPr>
          <p:spPr bwMode="white">
            <a:xfrm>
              <a:off x="2310687" y="3253888"/>
              <a:ext cx="6905630"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Tony Meleg; Anusha Rangaswamy(</a:t>
              </a:r>
              <a:r>
                <a:rPr lang="en-US" sz="1900" dirty="0">
                  <a:solidFill>
                    <a:srgbClr val="FFFFFF"/>
                  </a:solidFill>
                  <a:cs typeface="Arial" pitchFamily="34" charset="0"/>
                </a:rPr>
                <a:t>Send any suggested edits or inaccuracies)</a:t>
              </a:r>
              <a:endParaRPr lang="en-US" altLang="ja-JP" sz="1900" dirty="0">
                <a:solidFill>
                  <a:srgbClr val="FFFFFF"/>
                </a:solidFill>
                <a:ea typeface="MS PGothic" pitchFamily="34" charset="-128"/>
                <a:cs typeface="Arial" pitchFamily="34" charset="0"/>
              </a:endParaRPr>
            </a:p>
          </p:txBody>
        </p:sp>
      </p:grpSp>
      <p:sp>
        <p:nvSpPr>
          <p:cNvPr id="38" name="Line 25"/>
          <p:cNvSpPr>
            <a:spLocks noChangeShapeType="1"/>
          </p:cNvSpPr>
          <p:nvPr/>
        </p:nvSpPr>
        <p:spPr bwMode="white">
          <a:xfrm>
            <a:off x="366266" y="4118998"/>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7" name="Group 46"/>
          <p:cNvGrpSpPr/>
          <p:nvPr/>
        </p:nvGrpSpPr>
        <p:grpSpPr>
          <a:xfrm>
            <a:off x="-246308" y="3698091"/>
            <a:ext cx="11237084" cy="373638"/>
            <a:chOff x="-181100" y="3625909"/>
            <a:chExt cx="8262140" cy="366345"/>
          </a:xfrm>
        </p:grpSpPr>
        <p:sp>
          <p:nvSpPr>
            <p:cNvPr id="40" name="Rectangle 13"/>
            <p:cNvSpPr>
              <a:spLocks noChangeArrowheads="1"/>
            </p:cNvSpPr>
            <p:nvPr/>
          </p:nvSpPr>
          <p:spPr bwMode="white">
            <a:xfrm>
              <a:off x="2315886" y="3634564"/>
              <a:ext cx="5765154" cy="349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a:solidFill>
                    <a:srgbClr val="FFFFFF"/>
                  </a:solidFill>
                  <a:ea typeface="MS PGothic" pitchFamily="34" charset="-128"/>
                  <a:cs typeface="Arial" pitchFamily="34" charset="0"/>
                </a:rPr>
                <a:t>January 2015</a:t>
              </a:r>
              <a:endParaRPr lang="en-US" sz="1900" dirty="0">
                <a:solidFill>
                  <a:srgbClr val="FFFFFF"/>
                </a:solidFill>
                <a:ea typeface="MS PGothic" pitchFamily="34" charset="-128"/>
                <a:cs typeface="Arial" pitchFamily="34" charset="0"/>
              </a:endParaRPr>
            </a:p>
          </p:txBody>
        </p:sp>
        <p:sp>
          <p:nvSpPr>
            <p:cNvPr id="41" name="Rectangle 27"/>
            <p:cNvSpPr>
              <a:spLocks noChangeArrowheads="1"/>
            </p:cNvSpPr>
            <p:nvPr/>
          </p:nvSpPr>
          <p:spPr bwMode="white">
            <a:xfrm>
              <a:off x="-181100" y="362590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Date Updated:</a:t>
              </a:r>
            </a:p>
          </p:txBody>
        </p:sp>
      </p:grpSp>
      <p:grpSp>
        <p:nvGrpSpPr>
          <p:cNvPr id="51" name="Group 50"/>
          <p:cNvGrpSpPr/>
          <p:nvPr/>
        </p:nvGrpSpPr>
        <p:grpSpPr>
          <a:xfrm>
            <a:off x="-219302" y="4182296"/>
            <a:ext cx="12484260" cy="373638"/>
            <a:chOff x="-179172" y="4094684"/>
            <a:chExt cx="9179134" cy="366345"/>
          </a:xfrm>
        </p:grpSpPr>
        <p:sp>
          <p:nvSpPr>
            <p:cNvPr id="52"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Customer understands Microsoft Azure value prop, common use cases.  </a:t>
              </a:r>
              <a:endParaRPr lang="en-US" sz="1900" dirty="0">
                <a:solidFill>
                  <a:srgbClr val="FFFFFF"/>
                </a:solidFill>
                <a:ea typeface="MS PGothic" pitchFamily="34" charset="-128"/>
                <a:cs typeface="Arial" pitchFamily="34" charset="0"/>
              </a:endParaRPr>
            </a:p>
          </p:txBody>
        </p:sp>
        <p:sp>
          <p:nvSpPr>
            <p:cNvPr id="53"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Desired Outcomes:</a:t>
              </a:r>
            </a:p>
          </p:txBody>
        </p:sp>
      </p:grpSp>
      <p:grpSp>
        <p:nvGrpSpPr>
          <p:cNvPr id="54" name="Group 53"/>
          <p:cNvGrpSpPr/>
          <p:nvPr/>
        </p:nvGrpSpPr>
        <p:grpSpPr>
          <a:xfrm>
            <a:off x="-243686" y="1908488"/>
            <a:ext cx="12484260" cy="373638"/>
            <a:chOff x="-179172" y="4094684"/>
            <a:chExt cx="9179134" cy="366345"/>
          </a:xfrm>
        </p:grpSpPr>
        <p:sp>
          <p:nvSpPr>
            <p:cNvPr id="55"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Enterprise IT Leaders, IT DMs</a:t>
              </a:r>
              <a:endParaRPr lang="en-US" sz="1900" dirty="0">
                <a:solidFill>
                  <a:srgbClr val="FFFFFF"/>
                </a:solidFill>
                <a:ea typeface="MS PGothic" pitchFamily="34" charset="-128"/>
                <a:cs typeface="Arial" pitchFamily="34" charset="0"/>
              </a:endParaRPr>
            </a:p>
          </p:txBody>
        </p:sp>
        <p:sp>
          <p:nvSpPr>
            <p:cNvPr id="56"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Audience:</a:t>
              </a:r>
            </a:p>
          </p:txBody>
        </p:sp>
      </p:grpSp>
      <p:sp>
        <p:nvSpPr>
          <p:cNvPr id="57" name="Line 7"/>
          <p:cNvSpPr>
            <a:spLocks noChangeShapeType="1"/>
          </p:cNvSpPr>
          <p:nvPr/>
        </p:nvSpPr>
        <p:spPr bwMode="white">
          <a:xfrm>
            <a:off x="357754" y="2278134"/>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9870137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Count on your existing relationship</a:t>
            </a: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11</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Messenger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and MSN</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Windows Update </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year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Windows Azure AD</a:t>
            </a: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Unparalleled experience in online security</a:t>
            </a: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WHAT IS AZURE..?</a:t>
            </a: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Microsoft Azure delivers.</a:t>
            </a: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Open, Broad, Flexible</a:t>
            </a: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ready by design.</a:t>
            </a: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cloud </a:t>
            </a:r>
            <a:br>
              <a:rPr lang="en-US" sz="800" spc="-50" dirty="0">
                <a:gradFill>
                  <a:gsLst>
                    <a:gs pos="2917">
                      <a:srgbClr val="000000"/>
                    </a:gs>
                    <a:gs pos="30000">
                      <a:srgbClr val="000000"/>
                    </a:gs>
                  </a:gsLst>
                  <a:lin ang="5400000" scaled="0"/>
                </a:gradFill>
              </a:rPr>
            </a:br>
            <a:r>
              <a:rPr lang="en-US" sz="800" spc="-50" dirty="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a:gradFill>
                  <a:gsLst>
                    <a:gs pos="2917">
                      <a:schemeClr val="tx2"/>
                    </a:gs>
                    <a:gs pos="30000">
                      <a:schemeClr val="tx2"/>
                    </a:gs>
                  </a:gsLst>
                  <a:lin ang="5400000" scaled="0"/>
                </a:gradFill>
                <a:latin typeface="+mj-lt"/>
              </a:rPr>
              <a:t>Azure datacenters,</a:t>
            </a:r>
          </a:p>
          <a:p>
            <a:pPr algn="ctr">
              <a:lnSpc>
                <a:spcPct val="90000"/>
              </a:lnSpc>
            </a:pPr>
            <a:r>
              <a:rPr lang="en-US" sz="2800" spc="-50" dirty="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3" name="TextBox 2"/>
          <p:cNvSpPr txBox="1"/>
          <p:nvPr/>
        </p:nvSpPr>
        <p:spPr>
          <a:xfrm>
            <a:off x="505881" y="1747213"/>
            <a:ext cx="3204519" cy="5847755"/>
          </a:xfrm>
          <a:prstGeom prst="rect">
            <a:avLst/>
          </a:prstGeom>
          <a:noFill/>
        </p:spPr>
        <p:txBody>
          <a:bodyPr wrap="square" lIns="0" tIns="0" rIns="0" bIns="0" rtlCol="0">
            <a:spAutoFit/>
          </a:bodyPr>
          <a:lstStyle/>
          <a:p>
            <a:pPr lvl="1"/>
            <a:r>
              <a:rPr lang="en-US" sz="1200" b="1" dirty="0"/>
              <a:t>Compute</a:t>
            </a:r>
          </a:p>
          <a:p>
            <a:pPr marL="685800" lvl="1" indent="-228600">
              <a:buFont typeface="+mj-lt"/>
              <a:buAutoNum type="arabicPeriod"/>
            </a:pPr>
            <a:r>
              <a:rPr lang="en-US" sz="1200" dirty="0"/>
              <a:t>G Series</a:t>
            </a:r>
          </a:p>
          <a:p>
            <a:pPr marL="685800" lvl="1" indent="-228600">
              <a:buFont typeface="+mj-lt"/>
              <a:buAutoNum type="arabicPeriod"/>
            </a:pPr>
            <a:r>
              <a:rPr lang="en-US" sz="1200" dirty="0"/>
              <a:t>SSD</a:t>
            </a:r>
          </a:p>
          <a:p>
            <a:pPr marL="685800" lvl="1" indent="-228600">
              <a:buFont typeface="+mj-lt"/>
              <a:buAutoNum type="arabicPeriod"/>
            </a:pPr>
            <a:r>
              <a:rPr lang="en-US" sz="1200" dirty="0"/>
              <a:t>New VM Gallery</a:t>
            </a:r>
          </a:p>
          <a:p>
            <a:pPr marL="685800" lvl="1" indent="-228600">
              <a:buFont typeface="+mj-lt"/>
              <a:buAutoNum type="arabicPeriod"/>
            </a:pPr>
            <a:r>
              <a:rPr lang="en-US" sz="1200" dirty="0">
                <a:solidFill>
                  <a:srgbClr val="292929"/>
                </a:solidFill>
              </a:rPr>
              <a:t>Antimalware for VMs &amp; Cloud Services</a:t>
            </a:r>
          </a:p>
          <a:p>
            <a:pPr marL="685800" lvl="1" indent="-228600">
              <a:buFont typeface="+mj-lt"/>
              <a:buAutoNum type="arabicPeriod"/>
            </a:pPr>
            <a:r>
              <a:rPr lang="en-US" sz="1200" dirty="0">
                <a:solidFill>
                  <a:srgbClr val="292929"/>
                </a:solidFill>
              </a:rPr>
              <a:t>A8/A9 Compute Intensive Instances</a:t>
            </a:r>
          </a:p>
          <a:p>
            <a:pPr marL="685800" lvl="1" indent="-228600">
              <a:buFont typeface="+mj-lt"/>
              <a:buAutoNum type="arabicPeriod"/>
            </a:pPr>
            <a:r>
              <a:rPr lang="en-US" sz="1200" dirty="0">
                <a:solidFill>
                  <a:srgbClr val="292929"/>
                </a:solidFill>
              </a:rPr>
              <a:t>SAP on Azure</a:t>
            </a:r>
          </a:p>
          <a:p>
            <a:pPr marL="685800" lvl="1" indent="-228600">
              <a:buFont typeface="+mj-lt"/>
              <a:buAutoNum type="arabicPeriod"/>
            </a:pPr>
            <a:r>
              <a:rPr lang="en-US" sz="1200" dirty="0">
                <a:solidFill>
                  <a:srgbClr val="292929"/>
                </a:solidFill>
              </a:rPr>
              <a:t>Agent Injection in VM’s</a:t>
            </a:r>
          </a:p>
          <a:p>
            <a:pPr marL="685800" lvl="1" indent="-228600">
              <a:buFont typeface="+mj-lt"/>
              <a:buAutoNum type="arabicPeriod"/>
            </a:pPr>
            <a:r>
              <a:rPr lang="en-US" sz="1200" dirty="0">
                <a:solidFill>
                  <a:srgbClr val="292929"/>
                </a:solidFill>
              </a:rPr>
              <a:t>Encrypted VM Disks</a:t>
            </a:r>
          </a:p>
          <a:p>
            <a:pPr marL="685800" lvl="1" indent="-228600">
              <a:buFont typeface="+mj-lt"/>
              <a:buAutoNum type="arabicPeriod"/>
            </a:pPr>
            <a:r>
              <a:rPr lang="en-US" sz="1200" dirty="0">
                <a:solidFill>
                  <a:srgbClr val="292929"/>
                </a:solidFill>
              </a:rPr>
              <a:t>VM- Basic Instance</a:t>
            </a:r>
          </a:p>
          <a:p>
            <a:pPr marL="685800" lvl="1" indent="-228600">
              <a:buFont typeface="+mj-lt"/>
              <a:buAutoNum type="arabicPeriod"/>
            </a:pPr>
            <a:r>
              <a:rPr lang="en-US" sz="1200" dirty="0">
                <a:solidFill>
                  <a:srgbClr val="292929"/>
                </a:solidFill>
              </a:rPr>
              <a:t>Hyper-V Replica</a:t>
            </a:r>
          </a:p>
          <a:p>
            <a:pPr marL="685800" lvl="1" indent="-228600">
              <a:buFont typeface="+mj-lt"/>
              <a:buAutoNum type="arabicPeriod"/>
            </a:pPr>
            <a:r>
              <a:rPr lang="en-US" sz="1200" dirty="0">
                <a:solidFill>
                  <a:srgbClr val="292929"/>
                </a:solidFill>
              </a:rPr>
              <a:t>Site Recovery Manager E2E</a:t>
            </a:r>
          </a:p>
          <a:p>
            <a:pPr marL="685800" lvl="1" indent="-228600">
              <a:buFont typeface="+mj-lt"/>
              <a:buAutoNum type="arabicPeriod"/>
            </a:pPr>
            <a:r>
              <a:rPr lang="en-US" sz="1200" dirty="0">
                <a:solidFill>
                  <a:srgbClr val="292929"/>
                </a:solidFill>
              </a:rPr>
              <a:t>Site Recovery Manager E2A</a:t>
            </a:r>
          </a:p>
          <a:p>
            <a:pPr marL="685800" lvl="1" indent="-228600">
              <a:buFont typeface="+mj-lt"/>
              <a:buAutoNum type="arabicPeriod"/>
            </a:pPr>
            <a:r>
              <a:rPr lang="en-US" sz="1200" dirty="0">
                <a:solidFill>
                  <a:srgbClr val="292929"/>
                </a:solidFill>
              </a:rPr>
              <a:t>Snapshot VM</a:t>
            </a:r>
          </a:p>
          <a:p>
            <a:pPr marL="685800" lvl="1" indent="-228600">
              <a:buFont typeface="+mj-lt"/>
              <a:buAutoNum type="arabicPeriod"/>
            </a:pPr>
            <a:r>
              <a:rPr lang="en-US" sz="1200" dirty="0">
                <a:solidFill>
                  <a:srgbClr val="292929"/>
                </a:solidFill>
              </a:rPr>
              <a:t>Scheduler </a:t>
            </a:r>
          </a:p>
          <a:p>
            <a:pPr marL="685800" lvl="1" indent="-228600">
              <a:buFont typeface="+mj-lt"/>
              <a:buAutoNum type="arabicPeriod"/>
            </a:pPr>
            <a:r>
              <a:rPr lang="en-US" sz="1200" dirty="0">
                <a:solidFill>
                  <a:srgbClr val="292929"/>
                </a:solidFill>
              </a:rPr>
              <a:t>Automation</a:t>
            </a:r>
          </a:p>
          <a:p>
            <a:pPr marL="685800" lvl="1" indent="-228600">
              <a:buFont typeface="+mj-lt"/>
              <a:buAutoNum type="arabicPeriod"/>
            </a:pPr>
            <a:r>
              <a:rPr lang="en-US" sz="1200" dirty="0">
                <a:solidFill>
                  <a:srgbClr val="292929"/>
                </a:solidFill>
              </a:rPr>
              <a:t>AutoScale </a:t>
            </a:r>
          </a:p>
          <a:p>
            <a:pPr marL="685800" lvl="1" indent="-228600">
              <a:buFont typeface="+mj-lt"/>
              <a:buAutoNum type="arabicPeriod"/>
            </a:pPr>
            <a:r>
              <a:rPr lang="en-US" sz="1200" dirty="0">
                <a:solidFill>
                  <a:srgbClr val="292929"/>
                </a:solidFill>
              </a:rPr>
              <a:t>Antimalware</a:t>
            </a:r>
          </a:p>
          <a:p>
            <a:pPr marL="685800" lvl="1" indent="-228600">
              <a:buFont typeface="+mj-lt"/>
              <a:buAutoNum type="arabicPeriod"/>
            </a:pPr>
            <a:r>
              <a:rPr lang="en-US" sz="1200" dirty="0">
                <a:solidFill>
                  <a:srgbClr val="292929"/>
                </a:solidFill>
              </a:rPr>
              <a:t>Oracle on Azure</a:t>
            </a:r>
          </a:p>
          <a:p>
            <a:pPr marL="685800" lvl="1" indent="-228600">
              <a:buFont typeface="+mj-lt"/>
              <a:buAutoNum type="arabicPeriod"/>
            </a:pPr>
            <a:r>
              <a:rPr lang="en-US" sz="1200" dirty="0"/>
              <a:t>SQL, SharePoint, BizTalk Images</a:t>
            </a:r>
          </a:p>
          <a:p>
            <a:pPr marL="685800" lvl="1" indent="-228600">
              <a:buFont typeface="+mj-lt"/>
              <a:buAutoNum type="arabicPeriod"/>
            </a:pPr>
            <a:r>
              <a:rPr lang="en-US" sz="1200" dirty="0"/>
              <a:t>Per Minute Billing </a:t>
            </a:r>
          </a:p>
          <a:p>
            <a:pPr marL="685800" lvl="1" indent="-228600">
              <a:buFont typeface="+mj-lt"/>
              <a:buAutoNum type="arabicPeriod"/>
            </a:pPr>
            <a:r>
              <a:rPr lang="en-US" sz="1200" dirty="0"/>
              <a:t>Stop without Billing </a:t>
            </a:r>
          </a:p>
          <a:p>
            <a:pPr marL="685800" lvl="1" indent="-228600">
              <a:buFont typeface="+mj-lt"/>
              <a:buAutoNum type="arabicPeriod"/>
            </a:pPr>
            <a:r>
              <a:rPr lang="en-US" sz="1200" dirty="0"/>
              <a:t>MSDN Dev/Test Integration </a:t>
            </a:r>
          </a:p>
          <a:p>
            <a:pPr marL="685800" lvl="1" indent="-228600">
              <a:buFont typeface="+mj-lt"/>
              <a:buAutoNum type="arabicPeriod"/>
            </a:pPr>
            <a:r>
              <a:rPr lang="en-US" sz="1200" dirty="0"/>
              <a:t>Offline Operations </a:t>
            </a:r>
          </a:p>
          <a:p>
            <a:pPr marL="685800" lvl="1" indent="-228600">
              <a:buFont typeface="+mj-lt"/>
              <a:buAutoNum type="arabicPeriod"/>
            </a:pPr>
            <a:r>
              <a:rPr lang="en-US" sz="1200" dirty="0"/>
              <a:t>Delete Disks </a:t>
            </a:r>
          </a:p>
          <a:p>
            <a:pPr marL="685800" lvl="1" indent="-228600">
              <a:buFont typeface="+mj-lt"/>
              <a:buAutoNum type="arabicPeriod"/>
            </a:pPr>
            <a:r>
              <a:rPr lang="en-US" sz="1200" dirty="0"/>
              <a:t>Large Memory </a:t>
            </a:r>
            <a:r>
              <a:rPr lang="en-US" sz="1200" dirty="0" err="1"/>
              <a:t>Skus</a:t>
            </a:r>
            <a:endParaRPr lang="en-US" sz="1200" dirty="0"/>
          </a:p>
          <a:p>
            <a:pPr marL="685800" lvl="1" indent="-228600">
              <a:buFont typeface="+mj-lt"/>
              <a:buAutoNum type="arabicPeriod"/>
            </a:pPr>
            <a:r>
              <a:rPr lang="en-US" sz="1200" dirty="0"/>
              <a:t>VIP ACLs </a:t>
            </a:r>
          </a:p>
          <a:p>
            <a:pPr marL="685800" lvl="1" indent="-228600">
              <a:buFont typeface="+mj-lt"/>
              <a:buAutoNum type="arabicPeriod"/>
            </a:pPr>
            <a:endParaRPr lang="en-US" sz="1200" dirty="0">
              <a:solidFill>
                <a:srgbClr val="292929"/>
              </a:solidFill>
            </a:endParaRPr>
          </a:p>
          <a:p>
            <a:pPr lvl="1"/>
            <a:endParaRPr lang="en-US" sz="3200" dirty="0">
              <a:gradFill>
                <a:gsLst>
                  <a:gs pos="0">
                    <a:schemeClr val="tx1"/>
                  </a:gs>
                  <a:gs pos="86000">
                    <a:schemeClr val="tx1"/>
                  </a:gs>
                </a:gsLst>
                <a:lin ang="5400000" scaled="0"/>
              </a:gradFill>
            </a:endParaRPr>
          </a:p>
        </p:txBody>
      </p:sp>
      <p:sp>
        <p:nvSpPr>
          <p:cNvPr id="4" name="TextBox 3"/>
          <p:cNvSpPr txBox="1"/>
          <p:nvPr/>
        </p:nvSpPr>
        <p:spPr>
          <a:xfrm>
            <a:off x="4466964" y="1747213"/>
            <a:ext cx="3031037" cy="3262432"/>
          </a:xfrm>
          <a:prstGeom prst="rect">
            <a:avLst/>
          </a:prstGeom>
          <a:noFill/>
        </p:spPr>
        <p:txBody>
          <a:bodyPr wrap="square" lIns="0" tIns="0" rIns="0" bIns="0" rtlCol="0">
            <a:spAutoFit/>
          </a:bodyPr>
          <a:lstStyle/>
          <a:p>
            <a:pPr lvl="1"/>
            <a:r>
              <a:rPr lang="en-US" sz="1200" b="1" dirty="0"/>
              <a:t>Networking</a:t>
            </a:r>
          </a:p>
          <a:p>
            <a:pPr marL="685800" lvl="1" indent="-228600">
              <a:buFont typeface="+mj-lt"/>
              <a:buAutoNum type="arabicPeriod"/>
            </a:pPr>
            <a:r>
              <a:rPr lang="en-US" sz="1200" dirty="0"/>
              <a:t>Express Route</a:t>
            </a:r>
          </a:p>
          <a:p>
            <a:pPr marL="685800" lvl="1" indent="-228600">
              <a:buFont typeface="+mj-lt"/>
              <a:buAutoNum type="arabicPeriod"/>
            </a:pPr>
            <a:r>
              <a:rPr lang="en-US" sz="1200" dirty="0"/>
              <a:t>Network Security Groups</a:t>
            </a:r>
          </a:p>
          <a:p>
            <a:pPr marL="685800" lvl="1" indent="-228600">
              <a:buFont typeface="+mj-lt"/>
              <a:buAutoNum type="arabicPeriod"/>
            </a:pPr>
            <a:r>
              <a:rPr lang="en-US" sz="1200" dirty="0"/>
              <a:t>Forced Tunneling</a:t>
            </a:r>
          </a:p>
          <a:p>
            <a:pPr marL="685800" lvl="1" indent="-228600">
              <a:buFont typeface="+mj-lt"/>
              <a:buAutoNum type="arabicPeriod"/>
            </a:pPr>
            <a:r>
              <a:rPr lang="en-US" sz="1200" dirty="0"/>
              <a:t>Virtual Network: Point to Site</a:t>
            </a:r>
          </a:p>
          <a:p>
            <a:pPr marL="685800" lvl="1" indent="-228600">
              <a:buFont typeface="+mj-lt"/>
              <a:buAutoNum type="arabicPeriod"/>
            </a:pPr>
            <a:r>
              <a:rPr lang="en-US" sz="1200" dirty="0"/>
              <a:t>Virtual Network: Site to Site</a:t>
            </a:r>
          </a:p>
          <a:p>
            <a:pPr marL="685800" lvl="1" indent="-228600">
              <a:buFont typeface="+mj-lt"/>
              <a:buAutoNum type="arabicPeriod"/>
            </a:pPr>
            <a:r>
              <a:rPr lang="en-US" sz="1200" dirty="0"/>
              <a:t>Virtual Network: Cross VNET</a:t>
            </a:r>
          </a:p>
          <a:p>
            <a:pPr marL="685800" lvl="1" indent="-228600">
              <a:buFont typeface="+mj-lt"/>
              <a:buAutoNum type="arabicPeriod"/>
            </a:pPr>
            <a:r>
              <a:rPr lang="en-US" sz="1200" dirty="0">
                <a:solidFill>
                  <a:srgbClr val="292929"/>
                </a:solidFill>
              </a:rPr>
              <a:t>Loadbalance</a:t>
            </a:r>
          </a:p>
          <a:p>
            <a:pPr marL="685800" lvl="1" indent="-228600">
              <a:buFont typeface="+mj-lt"/>
              <a:buAutoNum type="arabicPeriod"/>
            </a:pPr>
            <a:r>
              <a:rPr lang="en-US" sz="1200" dirty="0"/>
              <a:t>Instance Level public IP(Preview)</a:t>
            </a:r>
          </a:p>
          <a:p>
            <a:pPr marL="685800" lvl="1" indent="-228600">
              <a:buFont typeface="+mj-lt"/>
              <a:buAutoNum type="arabicPeriod"/>
            </a:pPr>
            <a:r>
              <a:rPr lang="en-US" sz="1200" dirty="0"/>
              <a:t>Traffic Manager external endpoints</a:t>
            </a:r>
          </a:p>
          <a:p>
            <a:pPr marL="685800" lvl="1" indent="-228600">
              <a:buFont typeface="+mj-lt"/>
              <a:buAutoNum type="arabicPeriod"/>
            </a:pPr>
            <a:r>
              <a:rPr lang="en-US" sz="1200" dirty="0"/>
              <a:t>IP reservation</a:t>
            </a:r>
          </a:p>
          <a:p>
            <a:pPr marL="685800" lvl="1" indent="-228600">
              <a:buFont typeface="+mj-lt"/>
              <a:buAutoNum type="arabicPeriod"/>
            </a:pPr>
            <a:r>
              <a:rPr lang="en-US" sz="1200" dirty="0"/>
              <a:t>CDN v.2</a:t>
            </a:r>
          </a:p>
          <a:p>
            <a:pPr marL="685800" lvl="1" indent="-228600">
              <a:buFont typeface="+mj-lt"/>
              <a:buAutoNum type="arabicPeriod"/>
            </a:pPr>
            <a:r>
              <a:rPr lang="en-US" sz="1200" dirty="0"/>
              <a:t>Subnet Migration</a:t>
            </a:r>
          </a:p>
          <a:p>
            <a:pPr marL="685800" lvl="1" indent="-228600">
              <a:buFont typeface="+mj-lt"/>
              <a:buAutoNum type="arabicPeriod"/>
            </a:pPr>
            <a:r>
              <a:rPr lang="en-US" sz="1200" dirty="0"/>
              <a:t>Dynamic Routing </a:t>
            </a:r>
          </a:p>
          <a:p>
            <a:pPr lvl="1"/>
            <a:endParaRPr lang="en-US" sz="1200" dirty="0"/>
          </a:p>
          <a:p>
            <a:endParaRPr lang="en-US" sz="3200" dirty="0" err="1">
              <a:gradFill>
                <a:gsLst>
                  <a:gs pos="0">
                    <a:schemeClr val="tx1"/>
                  </a:gs>
                  <a:gs pos="86000">
                    <a:schemeClr val="tx1"/>
                  </a:gs>
                </a:gsLst>
                <a:lin ang="5400000" scaled="0"/>
              </a:gradFill>
            </a:endParaRPr>
          </a:p>
        </p:txBody>
      </p:sp>
      <p:sp>
        <p:nvSpPr>
          <p:cNvPr id="5" name="TextBox 4"/>
          <p:cNvSpPr txBox="1"/>
          <p:nvPr/>
        </p:nvSpPr>
        <p:spPr>
          <a:xfrm>
            <a:off x="8146721" y="1759478"/>
            <a:ext cx="3503453" cy="3077766"/>
          </a:xfrm>
          <a:prstGeom prst="rect">
            <a:avLst/>
          </a:prstGeom>
          <a:noFill/>
        </p:spPr>
        <p:txBody>
          <a:bodyPr wrap="square" lIns="0" tIns="0" rIns="0" bIns="0" rtlCol="0">
            <a:spAutoFit/>
          </a:bodyPr>
          <a:lstStyle/>
          <a:p>
            <a:pPr lvl="1"/>
            <a:r>
              <a:rPr lang="en-US" sz="1200" b="1" dirty="0"/>
              <a:t>Storage</a:t>
            </a:r>
          </a:p>
          <a:p>
            <a:pPr marL="685800" lvl="1" indent="-228600">
              <a:buFont typeface="+mj-lt"/>
              <a:buAutoNum type="arabicPeriod"/>
            </a:pPr>
            <a:r>
              <a:rPr lang="en-US" sz="1200" dirty="0"/>
              <a:t>Premium Storage</a:t>
            </a:r>
          </a:p>
          <a:p>
            <a:pPr marL="685800" lvl="1" indent="-228600">
              <a:buFont typeface="+mj-lt"/>
              <a:buAutoNum type="arabicPeriod"/>
            </a:pPr>
            <a:r>
              <a:rPr lang="en-US" sz="1200" dirty="0"/>
              <a:t>Azure Site Recovery</a:t>
            </a:r>
          </a:p>
          <a:p>
            <a:pPr marL="685800" lvl="1" indent="-228600">
              <a:buFont typeface="+mj-lt"/>
              <a:buAutoNum type="arabicPeriod"/>
            </a:pPr>
            <a:r>
              <a:rPr lang="en-US" sz="1200" dirty="0"/>
              <a:t>Read Only Secondary Storage</a:t>
            </a:r>
          </a:p>
          <a:p>
            <a:pPr marL="685800" lvl="1" indent="-228600">
              <a:buFont typeface="+mj-lt"/>
              <a:buAutoNum type="arabicPeriod"/>
            </a:pPr>
            <a:r>
              <a:rPr lang="en-US" sz="1200" dirty="0"/>
              <a:t>Read Access Geo Redundant Storage</a:t>
            </a:r>
          </a:p>
          <a:p>
            <a:pPr marL="685800" lvl="1" indent="-228600">
              <a:buFont typeface="+mj-lt"/>
              <a:buAutoNum type="arabicPeriod"/>
            </a:pPr>
            <a:r>
              <a:rPr lang="en-US" sz="1200" dirty="0"/>
              <a:t>Zone Redundant Storage</a:t>
            </a:r>
          </a:p>
          <a:p>
            <a:pPr marL="685800" lvl="1" indent="-228600">
              <a:buFont typeface="+mj-lt"/>
              <a:buAutoNum type="arabicPeriod"/>
            </a:pPr>
            <a:r>
              <a:rPr lang="en-US" sz="1200" dirty="0"/>
              <a:t>Storage Import/Export Hard Drives</a:t>
            </a:r>
          </a:p>
          <a:p>
            <a:pPr marL="685800" lvl="1" indent="-228600">
              <a:buFont typeface="+mj-lt"/>
              <a:buAutoNum type="arabicPeriod"/>
            </a:pPr>
            <a:r>
              <a:rPr lang="en-US" sz="1200" dirty="0"/>
              <a:t>Azure Files</a:t>
            </a:r>
          </a:p>
          <a:p>
            <a:pPr marL="685800" lvl="1" indent="-228600">
              <a:buFont typeface="+mj-lt"/>
              <a:buAutoNum type="arabicPeriod"/>
            </a:pPr>
            <a:r>
              <a:rPr lang="en-US" sz="1200" dirty="0"/>
              <a:t>Storage Tiers(SSD, Disk, Tapes)</a:t>
            </a:r>
          </a:p>
          <a:p>
            <a:pPr marL="685800" lvl="1" indent="-228600">
              <a:buFont typeface="+mj-lt"/>
              <a:buAutoNum type="arabicPeriod"/>
            </a:pPr>
            <a:r>
              <a:rPr lang="en-US" sz="1200" dirty="0"/>
              <a:t>CORS/JSON</a:t>
            </a:r>
          </a:p>
          <a:p>
            <a:pPr marL="685800" lvl="1" indent="-228600">
              <a:buFont typeface="+mj-lt"/>
              <a:buAutoNum type="arabicPeriod"/>
            </a:pPr>
            <a:r>
              <a:rPr lang="en-US" sz="1200" dirty="0"/>
              <a:t>Storage Analytics</a:t>
            </a:r>
          </a:p>
          <a:p>
            <a:pPr marL="685800" lvl="1" indent="-228600">
              <a:buFont typeface="+mj-lt"/>
              <a:buAutoNum type="arabicPeriod"/>
            </a:pPr>
            <a:r>
              <a:rPr lang="en-US" sz="1200" dirty="0"/>
              <a:t>Queue Geo Replication</a:t>
            </a:r>
          </a:p>
          <a:p>
            <a:pPr marL="685800" lvl="1" indent="-228600">
              <a:buFont typeface="+mj-lt"/>
              <a:buAutoNum type="arabicPeriod"/>
            </a:pPr>
            <a:endParaRPr lang="en-US" sz="1200" dirty="0"/>
          </a:p>
          <a:p>
            <a:pPr marL="685800" lvl="1" indent="-228600">
              <a:buFont typeface="+mj-lt"/>
              <a:buAutoNum type="arabicPeriod"/>
            </a:pPr>
            <a:endParaRPr lang="en-US" sz="1200" dirty="0"/>
          </a:p>
          <a:p>
            <a:endParaRPr lang="en-US" sz="3200" dirty="0" err="1">
              <a:gradFill>
                <a:gsLst>
                  <a:gs pos="0">
                    <a:schemeClr val="tx1"/>
                  </a:gs>
                  <a:gs pos="86000">
                    <a:schemeClr val="tx1"/>
                  </a:gs>
                </a:gsLst>
                <a:lin ang="5400000" scaled="0"/>
              </a:gradFill>
            </a:endParaRP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Infrastructure Services</a:t>
            </a:r>
          </a:p>
        </p:txBody>
      </p:sp>
    </p:spTree>
    <p:extLst>
      <p:ext uri="{BB962C8B-B14F-4D97-AF65-F5344CB8AC3E}">
        <p14:creationId xmlns:p14="http://schemas.microsoft.com/office/powerpoint/2010/main" val="14373002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Application Services</a:t>
            </a:r>
          </a:p>
        </p:txBody>
      </p:sp>
      <p:sp>
        <p:nvSpPr>
          <p:cNvPr id="7" name="TextBox 6"/>
          <p:cNvSpPr txBox="1"/>
          <p:nvPr/>
        </p:nvSpPr>
        <p:spPr>
          <a:xfrm>
            <a:off x="3509387" y="1776526"/>
            <a:ext cx="3204519" cy="4401205"/>
          </a:xfrm>
          <a:prstGeom prst="rect">
            <a:avLst/>
          </a:prstGeom>
          <a:noFill/>
        </p:spPr>
        <p:txBody>
          <a:bodyPr wrap="square" lIns="0" tIns="0" rIns="0" bIns="0" rtlCol="0">
            <a:spAutoFit/>
          </a:bodyPr>
          <a:lstStyle/>
          <a:p>
            <a:r>
              <a:rPr lang="en-US" sz="1400" b="1" dirty="0"/>
              <a:t>Mobile Services </a:t>
            </a:r>
          </a:p>
          <a:p>
            <a:pPr marL="228600" indent="-228600">
              <a:buFont typeface="+mj-lt"/>
              <a:buAutoNum type="arabicPeriod"/>
            </a:pPr>
            <a:r>
              <a:rPr lang="en-US" sz="1200" dirty="0"/>
              <a:t>Event Hub</a:t>
            </a:r>
          </a:p>
          <a:p>
            <a:pPr marL="228600" indent="-228600">
              <a:buFont typeface="+mj-lt"/>
              <a:buAutoNum type="arabicPeriod"/>
            </a:pPr>
            <a:r>
              <a:rPr lang="en-US" sz="1200" dirty="0"/>
              <a:t>API Management</a:t>
            </a:r>
          </a:p>
          <a:p>
            <a:pPr marL="228600" indent="-228600">
              <a:buFont typeface="+mj-lt"/>
              <a:buAutoNum type="arabicPeriod"/>
            </a:pPr>
            <a:r>
              <a:rPr lang="en-US" sz="1200" dirty="0"/>
              <a:t>Hybrid Connections(preview)</a:t>
            </a:r>
          </a:p>
          <a:p>
            <a:pPr marL="228600" indent="-228600">
              <a:buFont typeface="+mj-lt"/>
              <a:buAutoNum type="arabicPeriod"/>
            </a:pPr>
            <a:r>
              <a:rPr lang="en-US" sz="1200" dirty="0"/>
              <a:t>Integrated Active Directory</a:t>
            </a:r>
          </a:p>
          <a:p>
            <a:pPr marL="228600" indent="-228600">
              <a:buFont typeface="+mj-lt"/>
              <a:buAutoNum type="arabicPeriod"/>
            </a:pPr>
            <a:r>
              <a:rPr lang="en-US" sz="1200" dirty="0"/>
              <a:t>AutoScale </a:t>
            </a:r>
          </a:p>
          <a:p>
            <a:pPr marL="228600" indent="-228600">
              <a:buFont typeface="+mj-lt"/>
              <a:buAutoNum type="arabicPeriod"/>
            </a:pPr>
            <a:r>
              <a:rPr lang="en-US" sz="1200" dirty="0"/>
              <a:t>NET back-end support</a:t>
            </a:r>
          </a:p>
          <a:p>
            <a:pPr marL="228600" indent="-228600">
              <a:buFont typeface="+mj-lt"/>
              <a:buAutoNum type="arabicPeriod"/>
            </a:pPr>
            <a:r>
              <a:rPr lang="en-US" sz="1200" dirty="0"/>
              <a:t>SSO with Active Directory</a:t>
            </a:r>
          </a:p>
          <a:p>
            <a:pPr marL="228600" indent="-228600">
              <a:buFont typeface="+mj-lt"/>
              <a:buAutoNum type="arabicPeriod"/>
            </a:pPr>
            <a:r>
              <a:rPr lang="en-US" sz="1200" dirty="0"/>
              <a:t>Offline Data Sync</a:t>
            </a:r>
          </a:p>
          <a:p>
            <a:pPr marL="228600" indent="-228600">
              <a:buFont typeface="+mj-lt"/>
              <a:buAutoNum type="arabicPeriod"/>
            </a:pPr>
            <a:r>
              <a:rPr lang="en-US" sz="1200" dirty="0"/>
              <a:t>Visual Studio tooling</a:t>
            </a:r>
          </a:p>
          <a:p>
            <a:pPr marL="228600" indent="-228600">
              <a:buFont typeface="+mj-lt"/>
              <a:buAutoNum type="arabicPeriod"/>
            </a:pPr>
            <a:r>
              <a:rPr lang="en-US" sz="1200" dirty="0"/>
              <a:t>Remote debugging</a:t>
            </a:r>
          </a:p>
          <a:p>
            <a:pPr marL="228600" indent="-228600">
              <a:buFont typeface="+mj-lt"/>
              <a:buAutoNum type="arabicPeriod"/>
            </a:pPr>
            <a:r>
              <a:rPr lang="en-US" sz="1200" dirty="0" err="1"/>
              <a:t>Xamarin</a:t>
            </a:r>
            <a:r>
              <a:rPr lang="en-US" sz="1200" dirty="0"/>
              <a:t> components &amp; SDK</a:t>
            </a:r>
          </a:p>
          <a:p>
            <a:pPr marL="228600" indent="-228600">
              <a:buFont typeface="+mj-lt"/>
              <a:buAutoNum type="arabicPeriod"/>
            </a:pPr>
            <a:r>
              <a:rPr lang="en-US" sz="1200" dirty="0" err="1"/>
              <a:t>Sencha</a:t>
            </a:r>
            <a:r>
              <a:rPr lang="en-US" sz="1200" dirty="0"/>
              <a:t> extension</a:t>
            </a:r>
          </a:p>
          <a:p>
            <a:pPr marL="228600" indent="-228600">
              <a:buFont typeface="+mj-lt"/>
              <a:buAutoNum type="arabicPeriod"/>
            </a:pPr>
            <a:r>
              <a:rPr lang="en-US" sz="1200" dirty="0"/>
              <a:t>Notification hubs integration</a:t>
            </a:r>
          </a:p>
          <a:p>
            <a:pPr marL="228600" indent="-228600">
              <a:buFont typeface="+mj-lt"/>
              <a:buAutoNum type="arabicPeriod"/>
            </a:pPr>
            <a:r>
              <a:rPr lang="en-US" sz="1200" dirty="0"/>
              <a:t>Android support</a:t>
            </a:r>
          </a:p>
          <a:p>
            <a:pPr marL="228600" indent="-228600">
              <a:buFont typeface="+mj-lt"/>
              <a:buAutoNum type="arabicPeriod"/>
            </a:pPr>
            <a:r>
              <a:rPr lang="en-US" sz="1200" dirty="0"/>
              <a:t>HTML 5/CORS support</a:t>
            </a:r>
          </a:p>
          <a:p>
            <a:pPr marL="228600" indent="-228600">
              <a:buFont typeface="+mj-lt"/>
              <a:buAutoNum type="arabicPeriod"/>
            </a:pPr>
            <a:r>
              <a:rPr lang="en-US" sz="1200" dirty="0"/>
              <a:t>Windows Phone support</a:t>
            </a:r>
          </a:p>
          <a:p>
            <a:pPr marL="228600" indent="-228600">
              <a:buFont typeface="+mj-lt"/>
              <a:buAutoNum type="arabicPeriod"/>
            </a:pPr>
            <a:r>
              <a:rPr lang="en-US" sz="1200" dirty="0"/>
              <a:t>Custom API </a:t>
            </a:r>
          </a:p>
          <a:p>
            <a:pPr marL="228600" indent="-228600">
              <a:buFont typeface="+mj-lt"/>
              <a:buAutoNum type="arabicPeriod"/>
            </a:pPr>
            <a:r>
              <a:rPr lang="en-US" sz="1200" dirty="0" err="1"/>
              <a:t>Git</a:t>
            </a:r>
            <a:r>
              <a:rPr lang="en-US" sz="1200" dirty="0"/>
              <a:t> Source Control</a:t>
            </a:r>
          </a:p>
          <a:p>
            <a:pPr marL="228600" indent="-228600">
              <a:buFont typeface="+mj-lt"/>
              <a:buAutoNum type="arabicPeriod"/>
            </a:pPr>
            <a:endParaRPr lang="en-US" sz="1200" dirty="0"/>
          </a:p>
          <a:p>
            <a:endParaRPr lang="en-US" sz="1200" dirty="0"/>
          </a:p>
          <a:p>
            <a:endParaRPr lang="en-US" sz="3200" dirty="0" err="1">
              <a:gradFill>
                <a:gsLst>
                  <a:gs pos="0">
                    <a:schemeClr val="tx1"/>
                  </a:gs>
                  <a:gs pos="86000">
                    <a:schemeClr val="tx1"/>
                  </a:gs>
                </a:gsLst>
                <a:lin ang="5400000" scaled="0"/>
              </a:gradFill>
            </a:endParaRPr>
          </a:p>
        </p:txBody>
      </p:sp>
      <p:sp>
        <p:nvSpPr>
          <p:cNvPr id="8" name="TextBox 7"/>
          <p:cNvSpPr txBox="1"/>
          <p:nvPr/>
        </p:nvSpPr>
        <p:spPr>
          <a:xfrm>
            <a:off x="6088445" y="1770864"/>
            <a:ext cx="2430163" cy="1877437"/>
          </a:xfrm>
          <a:prstGeom prst="rect">
            <a:avLst/>
          </a:prstGeom>
          <a:noFill/>
        </p:spPr>
        <p:txBody>
          <a:bodyPr wrap="square" lIns="0" tIns="0" rIns="0" bIns="0" rtlCol="0">
            <a:spAutoFit/>
          </a:bodyPr>
          <a:lstStyle/>
          <a:p>
            <a:r>
              <a:rPr lang="en-US" sz="1400" b="1" dirty="0"/>
              <a:t>Notification Hubs</a:t>
            </a:r>
          </a:p>
          <a:p>
            <a:pPr marL="228600" indent="-228600">
              <a:buFont typeface="+mj-lt"/>
              <a:buAutoNum type="arabicPeriod"/>
            </a:pPr>
            <a:endParaRPr lang="en-US" sz="1200" dirty="0"/>
          </a:p>
          <a:p>
            <a:pPr marL="228600" indent="-228600">
              <a:buFont typeface="+mj-lt"/>
              <a:buAutoNum type="arabicPeriod"/>
            </a:pPr>
            <a:r>
              <a:rPr lang="en-US" sz="1200" dirty="0"/>
              <a:t>Kindle support(ADM)</a:t>
            </a:r>
          </a:p>
          <a:p>
            <a:pPr marL="228600" indent="-228600">
              <a:buFont typeface="+mj-lt"/>
              <a:buAutoNum type="arabicPeriod"/>
            </a:pPr>
            <a:r>
              <a:rPr lang="en-US" sz="1200" dirty="0"/>
              <a:t>Windows 8 and iOS Support </a:t>
            </a:r>
          </a:p>
          <a:p>
            <a:pPr marL="228600" indent="-228600">
              <a:buFont typeface="+mj-lt"/>
              <a:buAutoNum type="arabicPeriod"/>
            </a:pPr>
            <a:r>
              <a:rPr lang="en-US" sz="1200" dirty="0"/>
              <a:t>Android Support </a:t>
            </a:r>
          </a:p>
          <a:p>
            <a:pPr marL="228600" indent="-228600">
              <a:buFont typeface="+mj-lt"/>
              <a:buAutoNum type="arabicPeriod"/>
            </a:pPr>
            <a:r>
              <a:rPr lang="en-US" sz="1200" dirty="0"/>
              <a:t>Tag Expressions </a:t>
            </a:r>
          </a:p>
          <a:p>
            <a:pPr marL="228600" indent="-228600">
              <a:buFont typeface="+mj-lt"/>
              <a:buAutoNum type="arabicPeriod"/>
            </a:pPr>
            <a:r>
              <a:rPr lang="en-US" sz="1200" dirty="0"/>
              <a:t>Mobile Services integration</a:t>
            </a:r>
          </a:p>
          <a:p>
            <a:pPr marL="228600" indent="-228600">
              <a:buFont typeface="+mj-lt"/>
              <a:buAutoNum type="arabicPeriod"/>
            </a:pPr>
            <a:r>
              <a:rPr lang="en-US" sz="1200" dirty="0"/>
              <a:t>Kindle Fire support</a:t>
            </a:r>
          </a:p>
          <a:p>
            <a:pPr marL="228600" indent="-228600">
              <a:buFont typeface="+mj-lt"/>
              <a:buAutoNum type="arabicPeriod"/>
            </a:pPr>
            <a:r>
              <a:rPr lang="en-US" sz="1200" dirty="0"/>
              <a:t>Visual Studio tooling</a:t>
            </a:r>
          </a:p>
          <a:p>
            <a:pPr marL="228600" indent="-228600">
              <a:buFont typeface="+mj-lt"/>
              <a:buAutoNum type="arabicPeriod"/>
            </a:pPr>
            <a:r>
              <a:rPr lang="en-US" sz="1200" dirty="0"/>
              <a:t>Batch registration import</a:t>
            </a:r>
          </a:p>
        </p:txBody>
      </p:sp>
      <p:sp>
        <p:nvSpPr>
          <p:cNvPr id="9" name="TextBox 8"/>
          <p:cNvSpPr txBox="1"/>
          <p:nvPr/>
        </p:nvSpPr>
        <p:spPr>
          <a:xfrm>
            <a:off x="274638" y="1773377"/>
            <a:ext cx="3146854" cy="5539978"/>
          </a:xfrm>
          <a:prstGeom prst="rect">
            <a:avLst/>
          </a:prstGeom>
          <a:noFill/>
        </p:spPr>
        <p:txBody>
          <a:bodyPr wrap="square" lIns="0" tIns="0" rIns="0" bIns="0" rtlCol="0">
            <a:spAutoFit/>
          </a:bodyPr>
          <a:lstStyle/>
          <a:p>
            <a:pPr lvl="1"/>
            <a:r>
              <a:rPr lang="en-US" sz="1200" b="1" dirty="0"/>
              <a:t>Web Sites </a:t>
            </a:r>
          </a:p>
          <a:p>
            <a:pPr marL="685800" lvl="1" indent="-228600">
              <a:buFont typeface="+mj-lt"/>
              <a:buAutoNum type="arabicPeriod"/>
            </a:pPr>
            <a:endParaRPr lang="en-US" sz="1200" dirty="0"/>
          </a:p>
          <a:p>
            <a:pPr marL="685800" lvl="1" indent="-228600">
              <a:buFont typeface="+mj-lt"/>
              <a:buAutoNum type="arabicPeriod"/>
            </a:pPr>
            <a:r>
              <a:rPr lang="en-US" sz="1200" dirty="0"/>
              <a:t>AAD Authorization(preview)</a:t>
            </a:r>
          </a:p>
          <a:p>
            <a:pPr marL="685800" lvl="1" indent="-228600">
              <a:buFont typeface="+mj-lt"/>
              <a:buAutoNum type="arabicPeriod"/>
            </a:pPr>
            <a:r>
              <a:rPr lang="en-US" sz="1200" dirty="0"/>
              <a:t>VPN support(preview)</a:t>
            </a:r>
          </a:p>
          <a:p>
            <a:pPr marL="685800" lvl="1" indent="-228600">
              <a:buFont typeface="+mj-lt"/>
              <a:buAutoNum type="arabicPeriod"/>
            </a:pPr>
            <a:r>
              <a:rPr lang="en-US" sz="1200" dirty="0"/>
              <a:t>Redis Cache</a:t>
            </a:r>
          </a:p>
          <a:p>
            <a:pPr marL="685800" lvl="1" indent="-228600">
              <a:buFont typeface="+mj-lt"/>
              <a:buAutoNum type="arabicPeriod"/>
            </a:pPr>
            <a:r>
              <a:rPr lang="en-US" sz="1200" dirty="0" err="1"/>
              <a:t>TiP</a:t>
            </a:r>
            <a:r>
              <a:rPr lang="en-US" sz="1200" dirty="0"/>
              <a:t> Testing(Preview)</a:t>
            </a:r>
          </a:p>
          <a:p>
            <a:pPr marL="685800" lvl="1" indent="-228600">
              <a:buFont typeface="+mj-lt"/>
              <a:buAutoNum type="arabicPeriod"/>
            </a:pPr>
            <a:r>
              <a:rPr lang="en-US" sz="1200" dirty="0"/>
              <a:t>Websites Basic</a:t>
            </a:r>
          </a:p>
          <a:p>
            <a:pPr marL="685800" lvl="1" indent="-228600">
              <a:buFont typeface="+mj-lt"/>
              <a:buAutoNum type="arabicPeriod"/>
            </a:pPr>
            <a:r>
              <a:rPr lang="en-US" sz="1200" dirty="0"/>
              <a:t>Websites Standard ( enhancements)</a:t>
            </a:r>
          </a:p>
          <a:p>
            <a:pPr marL="685800" lvl="1" indent="-228600">
              <a:buFont typeface="+mj-lt"/>
              <a:buAutoNum type="arabicPeriod"/>
            </a:pPr>
            <a:r>
              <a:rPr lang="en-US" sz="1200" dirty="0" err="1"/>
              <a:t>Webjobs</a:t>
            </a:r>
            <a:endParaRPr lang="en-US" sz="1200" dirty="0"/>
          </a:p>
          <a:p>
            <a:pPr marL="685800" lvl="1" indent="-228600">
              <a:buFont typeface="+mj-lt"/>
              <a:buAutoNum type="arabicPeriod"/>
            </a:pPr>
            <a:r>
              <a:rPr lang="en-US" sz="1200" dirty="0"/>
              <a:t>Backup &amp; Restore(includes DB)</a:t>
            </a:r>
          </a:p>
          <a:p>
            <a:pPr marL="685800" lvl="1" indent="-228600">
              <a:buFont typeface="+mj-lt"/>
              <a:buAutoNum type="arabicPeriod"/>
            </a:pPr>
            <a:r>
              <a:rPr lang="en-US" sz="1200" dirty="0"/>
              <a:t>Java Support</a:t>
            </a:r>
          </a:p>
          <a:p>
            <a:pPr marL="685800" lvl="1" indent="-228600">
              <a:buFont typeface="+mj-lt"/>
              <a:buAutoNum type="arabicPeriod"/>
            </a:pPr>
            <a:r>
              <a:rPr lang="en-US" sz="1200" dirty="0"/>
              <a:t>Staging slots</a:t>
            </a:r>
          </a:p>
          <a:p>
            <a:pPr marL="685800" lvl="1" indent="-228600">
              <a:buFont typeface="+mj-lt"/>
              <a:buAutoNum type="arabicPeriod"/>
            </a:pPr>
            <a:r>
              <a:rPr lang="en-US" sz="1200" dirty="0"/>
              <a:t>Hybrid Connections(preview)</a:t>
            </a:r>
          </a:p>
          <a:p>
            <a:pPr marL="685800" lvl="1" indent="-228600">
              <a:buFont typeface="+mj-lt"/>
              <a:buAutoNum type="arabicPeriod"/>
            </a:pPr>
            <a:r>
              <a:rPr lang="en-US" sz="1200" dirty="0" err="1"/>
              <a:t>Autoscale</a:t>
            </a:r>
            <a:endParaRPr lang="en-US" sz="1200" dirty="0"/>
          </a:p>
          <a:p>
            <a:pPr marL="685800" lvl="1" indent="-228600">
              <a:buFont typeface="+mj-lt"/>
              <a:buAutoNum type="arabicPeriod"/>
            </a:pPr>
            <a:r>
              <a:rPr lang="en-US" sz="1200" dirty="0"/>
              <a:t>Traffic Manager</a:t>
            </a:r>
          </a:p>
          <a:p>
            <a:pPr marL="685800" lvl="1" indent="-228600">
              <a:buFont typeface="+mj-lt"/>
              <a:buAutoNum type="arabicPeriod"/>
            </a:pPr>
            <a:r>
              <a:rPr lang="en-US" sz="1200" dirty="0"/>
              <a:t>Site extensions</a:t>
            </a:r>
          </a:p>
          <a:p>
            <a:pPr marL="685800" lvl="1" indent="-228600">
              <a:buFont typeface="+mj-lt"/>
              <a:buAutoNum type="arabicPeriod"/>
            </a:pPr>
            <a:r>
              <a:rPr lang="en-US" sz="1200" dirty="0"/>
              <a:t>Browser based editing</a:t>
            </a:r>
          </a:p>
          <a:p>
            <a:pPr marL="685800" lvl="1" indent="-228600">
              <a:buFont typeface="+mj-lt"/>
              <a:buAutoNum type="arabicPeriod"/>
            </a:pPr>
            <a:r>
              <a:rPr lang="en-US" sz="1200" dirty="0" err="1"/>
              <a:t>Autohealing</a:t>
            </a:r>
            <a:endParaRPr lang="en-US" sz="1200" dirty="0"/>
          </a:p>
          <a:p>
            <a:pPr marL="685800" lvl="1" indent="-228600">
              <a:buFont typeface="+mj-lt"/>
              <a:buAutoNum type="arabicPeriod"/>
            </a:pPr>
            <a:r>
              <a:rPr lang="en-US" sz="1200" dirty="0"/>
              <a:t>Mercurial Deployment </a:t>
            </a:r>
          </a:p>
          <a:p>
            <a:pPr marL="685800" lvl="1" indent="-228600">
              <a:buFont typeface="+mj-lt"/>
              <a:buAutoNum type="arabicPeriod"/>
            </a:pPr>
            <a:r>
              <a:rPr lang="en-US" sz="1200" dirty="0"/>
              <a:t>Log Streaming </a:t>
            </a:r>
          </a:p>
          <a:p>
            <a:pPr marL="685800" lvl="1" indent="-228600">
              <a:buFont typeface="+mj-lt"/>
              <a:buAutoNum type="arabicPeriod"/>
            </a:pPr>
            <a:r>
              <a:rPr lang="en-US" sz="1200" dirty="0"/>
              <a:t>SSL support</a:t>
            </a:r>
          </a:p>
          <a:p>
            <a:pPr marL="685800" lvl="1" indent="-228600">
              <a:buFont typeface="+mj-lt"/>
              <a:buAutoNum type="arabicPeriod"/>
            </a:pPr>
            <a:r>
              <a:rPr lang="en-US" sz="1200" dirty="0"/>
              <a:t>IP/DDOS Protection </a:t>
            </a:r>
          </a:p>
          <a:p>
            <a:pPr marL="685800" lvl="1" indent="-228600">
              <a:buFont typeface="+mj-lt"/>
              <a:buAutoNum type="arabicPeriod"/>
            </a:pPr>
            <a:r>
              <a:rPr lang="en-US" sz="1200" dirty="0"/>
              <a:t>Http Logs to Storage </a:t>
            </a:r>
          </a:p>
          <a:p>
            <a:pPr marL="685800" lvl="1" indent="-228600">
              <a:buFont typeface="+mj-lt"/>
              <a:buAutoNum type="arabicPeriod"/>
            </a:pPr>
            <a:r>
              <a:rPr lang="en-US" sz="1200" dirty="0"/>
              <a:t>WebSockets </a:t>
            </a:r>
          </a:p>
          <a:p>
            <a:pPr marL="685800" lvl="1" indent="-228600">
              <a:buFont typeface="+mj-lt"/>
              <a:buAutoNum type="arabicPeriod"/>
            </a:pPr>
            <a:r>
              <a:rPr lang="en-US" sz="1200" dirty="0"/>
              <a:t>App Insights monitoring</a:t>
            </a:r>
          </a:p>
          <a:p>
            <a:pPr marL="685800" lvl="1" indent="-228600">
              <a:buFont typeface="+mj-lt"/>
              <a:buAutoNum type="arabicPeriod"/>
            </a:pPr>
            <a:r>
              <a:rPr lang="en-US" sz="1200" dirty="0"/>
              <a:t>Remote Debug with VS</a:t>
            </a:r>
          </a:p>
          <a:p>
            <a:pPr marL="457200" lvl="1"/>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p:txBody>
      </p:sp>
      <p:sp>
        <p:nvSpPr>
          <p:cNvPr id="10" name="Rectangle 9"/>
          <p:cNvSpPr/>
          <p:nvPr/>
        </p:nvSpPr>
        <p:spPr>
          <a:xfrm>
            <a:off x="8725509" y="1834462"/>
            <a:ext cx="3506598" cy="1148007"/>
          </a:xfrm>
          <a:prstGeom prst="rect">
            <a:avLst/>
          </a:prstGeom>
        </p:spPr>
        <p:txBody>
          <a:bodyPr wrap="square">
            <a:spAutoFit/>
          </a:bodyPr>
          <a:lstStyle/>
          <a:p>
            <a:pPr>
              <a:lnSpc>
                <a:spcPct val="70000"/>
              </a:lnSpc>
            </a:pPr>
            <a:r>
              <a:rPr lang="en-US" sz="1400" b="1" dirty="0"/>
              <a:t>Media Services </a:t>
            </a:r>
          </a:p>
          <a:p>
            <a:pPr>
              <a:lnSpc>
                <a:spcPct val="70000"/>
              </a:lnSpc>
            </a:pPr>
            <a:endParaRPr lang="en-US" sz="1200" dirty="0"/>
          </a:p>
          <a:p>
            <a:pPr marL="228600" indent="-228600">
              <a:lnSpc>
                <a:spcPct val="70000"/>
              </a:lnSpc>
              <a:buFont typeface="+mj-lt"/>
              <a:buAutoNum type="arabicPeriod"/>
            </a:pPr>
            <a:r>
              <a:rPr lang="en-US" sz="1200" dirty="0"/>
              <a:t>Live Channels &amp; Live Transcoding(preview)</a:t>
            </a:r>
          </a:p>
          <a:p>
            <a:pPr marL="228600" indent="-228600">
              <a:lnSpc>
                <a:spcPct val="70000"/>
              </a:lnSpc>
              <a:buFont typeface="+mj-lt"/>
              <a:buAutoNum type="arabicPeriod"/>
            </a:pPr>
            <a:r>
              <a:rPr lang="en-US" sz="1200" dirty="0"/>
              <a:t>Media encoder premium(preview)</a:t>
            </a:r>
          </a:p>
          <a:p>
            <a:pPr marL="228600" indent="-228600">
              <a:lnSpc>
                <a:spcPct val="70000"/>
              </a:lnSpc>
              <a:buFont typeface="+mj-lt"/>
              <a:buAutoNum type="arabicPeriod"/>
            </a:pPr>
            <a:r>
              <a:rPr lang="en-US" sz="1200" dirty="0"/>
              <a:t>Content Protection</a:t>
            </a:r>
          </a:p>
          <a:p>
            <a:pPr marL="228600" indent="-228600">
              <a:lnSpc>
                <a:spcPct val="70000"/>
              </a:lnSpc>
              <a:buFont typeface="+mj-lt"/>
              <a:buAutoNum type="arabicPeriod"/>
            </a:pPr>
            <a:r>
              <a:rPr lang="en-US" sz="1200" dirty="0"/>
              <a:t>Indexer</a:t>
            </a:r>
          </a:p>
          <a:p>
            <a:pPr marL="228600" indent="-228600">
              <a:lnSpc>
                <a:spcPct val="70000"/>
              </a:lnSpc>
              <a:buFont typeface="+mj-lt"/>
              <a:buAutoNum type="arabicPeriod"/>
            </a:pPr>
            <a:r>
              <a:rPr lang="en-US" sz="1200" dirty="0"/>
              <a:t>VOD Streaming </a:t>
            </a:r>
          </a:p>
          <a:p>
            <a:pPr marL="228600" indent="-228600">
              <a:lnSpc>
                <a:spcPct val="70000"/>
              </a:lnSpc>
              <a:buFont typeface="+mj-lt"/>
              <a:buAutoNum type="arabicPeriod"/>
            </a:pPr>
            <a:r>
              <a:rPr lang="en-US" sz="1200" dirty="0"/>
              <a:t>Encoding </a:t>
            </a:r>
          </a:p>
        </p:txBody>
      </p:sp>
      <p:sp>
        <p:nvSpPr>
          <p:cNvPr id="11" name="Rectangle 10"/>
          <p:cNvSpPr/>
          <p:nvPr/>
        </p:nvSpPr>
        <p:spPr>
          <a:xfrm>
            <a:off x="8725509" y="3284011"/>
            <a:ext cx="3506598" cy="630942"/>
          </a:xfrm>
          <a:prstGeom prst="rect">
            <a:avLst/>
          </a:prstGeom>
        </p:spPr>
        <p:txBody>
          <a:bodyPr wrap="square">
            <a:spAutoFit/>
          </a:bodyPr>
          <a:lstStyle/>
          <a:p>
            <a:pPr>
              <a:lnSpc>
                <a:spcPct val="70000"/>
              </a:lnSpc>
            </a:pPr>
            <a:r>
              <a:rPr lang="en-US" sz="1400" b="1" dirty="0"/>
              <a:t>Integration Services</a:t>
            </a:r>
          </a:p>
          <a:p>
            <a:pPr>
              <a:lnSpc>
                <a:spcPct val="70000"/>
              </a:lnSpc>
            </a:pPr>
            <a:endParaRPr lang="en-US" sz="1200" dirty="0"/>
          </a:p>
          <a:p>
            <a:pPr marL="228600" indent="-228600">
              <a:lnSpc>
                <a:spcPct val="70000"/>
              </a:lnSpc>
              <a:buFont typeface="+mj-lt"/>
              <a:buAutoNum type="arabicPeriod"/>
            </a:pPr>
            <a:r>
              <a:rPr lang="en-US" sz="1200" dirty="0"/>
              <a:t>Hybrid Connections(Preview)</a:t>
            </a:r>
          </a:p>
          <a:p>
            <a:pPr marL="228600" indent="-228600">
              <a:lnSpc>
                <a:spcPct val="70000"/>
              </a:lnSpc>
              <a:buFont typeface="+mj-lt"/>
              <a:buAutoNum type="arabicPeriod"/>
            </a:pPr>
            <a:r>
              <a:rPr lang="en-US" sz="1200" dirty="0" err="1"/>
              <a:t>Biztalk</a:t>
            </a:r>
            <a:r>
              <a:rPr lang="en-US" sz="1200" dirty="0"/>
              <a:t> services </a:t>
            </a:r>
          </a:p>
        </p:txBody>
      </p:sp>
      <p:sp>
        <p:nvSpPr>
          <p:cNvPr id="12" name="Rectangle 11"/>
          <p:cNvSpPr/>
          <p:nvPr/>
        </p:nvSpPr>
        <p:spPr>
          <a:xfrm>
            <a:off x="8725509" y="4220182"/>
            <a:ext cx="3506598" cy="372410"/>
          </a:xfrm>
          <a:prstGeom prst="rect">
            <a:avLst/>
          </a:prstGeom>
        </p:spPr>
        <p:txBody>
          <a:bodyPr wrap="square">
            <a:spAutoFit/>
          </a:bodyPr>
          <a:lstStyle/>
          <a:p>
            <a:pPr>
              <a:lnSpc>
                <a:spcPct val="70000"/>
              </a:lnSpc>
            </a:pPr>
            <a:r>
              <a:rPr lang="en-US" sz="1400" b="1" dirty="0"/>
              <a:t>Azure Automation ( Preview)</a:t>
            </a:r>
          </a:p>
          <a:p>
            <a:pPr>
              <a:lnSpc>
                <a:spcPct val="70000"/>
              </a:lnSpc>
            </a:pPr>
            <a:endParaRPr lang="en-US" sz="1200" dirty="0"/>
          </a:p>
        </p:txBody>
      </p:sp>
      <p:sp>
        <p:nvSpPr>
          <p:cNvPr id="13" name="Rectangle 12"/>
          <p:cNvSpPr/>
          <p:nvPr/>
        </p:nvSpPr>
        <p:spPr>
          <a:xfrm>
            <a:off x="8725509" y="4711616"/>
            <a:ext cx="3506598" cy="372410"/>
          </a:xfrm>
          <a:prstGeom prst="rect">
            <a:avLst/>
          </a:prstGeom>
        </p:spPr>
        <p:txBody>
          <a:bodyPr wrap="square">
            <a:spAutoFit/>
          </a:bodyPr>
          <a:lstStyle/>
          <a:p>
            <a:pPr>
              <a:lnSpc>
                <a:spcPct val="70000"/>
              </a:lnSpc>
            </a:pPr>
            <a:r>
              <a:rPr lang="en-US" sz="1400" b="1" dirty="0"/>
              <a:t>Azure Scheduler ( Preview)</a:t>
            </a:r>
          </a:p>
          <a:p>
            <a:pPr>
              <a:lnSpc>
                <a:spcPct val="70000"/>
              </a:lnSpc>
            </a:pPr>
            <a:endParaRPr lang="en-US" sz="1200" dirty="0"/>
          </a:p>
        </p:txBody>
      </p:sp>
    </p:spTree>
    <p:extLst>
      <p:ext uri="{BB962C8B-B14F-4D97-AF65-F5344CB8AC3E}">
        <p14:creationId xmlns:p14="http://schemas.microsoft.com/office/powerpoint/2010/main" val="11281316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733056"/>
          </a:xfrm>
        </p:spPr>
        <p:txBody>
          <a:bodyPr/>
          <a:lstStyle/>
          <a:p>
            <a:r>
              <a:rPr lang="en-US" sz="6000" dirty="0"/>
              <a:t>Microsoft Azure </a:t>
            </a:r>
            <a:br>
              <a:rPr lang="en-US" sz="6000" dirty="0"/>
            </a:br>
            <a:r>
              <a:rPr lang="en-US" sz="2400" dirty="0"/>
              <a:t> </a:t>
            </a:r>
            <a:br>
              <a:rPr lang="en-US" sz="6000" dirty="0"/>
            </a:br>
            <a:r>
              <a:rPr lang="en-US" sz="4800" dirty="0"/>
              <a:t>Bringing Cloud </a:t>
            </a:r>
            <a:br>
              <a:rPr lang="en-US" sz="4800" dirty="0"/>
            </a:br>
            <a:r>
              <a:rPr lang="en-US" sz="4800" dirty="0"/>
              <a:t>to your Enterprise</a:t>
            </a: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Data Insights &amp; Management Services</a:t>
            </a:r>
          </a:p>
        </p:txBody>
      </p:sp>
      <p:sp>
        <p:nvSpPr>
          <p:cNvPr id="12" name="Rectangle 11"/>
          <p:cNvSpPr/>
          <p:nvPr/>
        </p:nvSpPr>
        <p:spPr>
          <a:xfrm>
            <a:off x="651301" y="1899204"/>
            <a:ext cx="2463808" cy="1720471"/>
          </a:xfrm>
          <a:prstGeom prst="rect">
            <a:avLst/>
          </a:prstGeom>
        </p:spPr>
        <p:txBody>
          <a:bodyPr wrap="square">
            <a:spAutoFit/>
          </a:bodyPr>
          <a:lstStyle/>
          <a:p>
            <a:pPr>
              <a:lnSpc>
                <a:spcPct val="70000"/>
              </a:lnSpc>
            </a:pPr>
            <a:r>
              <a:rPr lang="en-US" sz="1400" b="1" dirty="0">
                <a:solidFill>
                  <a:srgbClr val="292929"/>
                </a:solidFill>
              </a:rPr>
              <a:t>SQL Database</a:t>
            </a:r>
          </a:p>
          <a:p>
            <a:pPr marL="57150" indent="-228600">
              <a:buFont typeface="+mj-lt"/>
              <a:buAutoNum type="arabicPeriod"/>
            </a:pPr>
            <a:r>
              <a:rPr lang="en-US" sz="1200" dirty="0">
                <a:solidFill>
                  <a:srgbClr val="292929"/>
                </a:solidFill>
              </a:rPr>
              <a:t>Predictable performance</a:t>
            </a:r>
          </a:p>
          <a:p>
            <a:pPr marL="57150" indent="-228600">
              <a:buFont typeface="+mj-lt"/>
              <a:buAutoNum type="arabicPeriod"/>
            </a:pPr>
            <a:r>
              <a:rPr lang="en-US" sz="1200" dirty="0">
                <a:solidFill>
                  <a:srgbClr val="292929"/>
                </a:solidFill>
              </a:rPr>
              <a:t>Up to 500GB</a:t>
            </a:r>
          </a:p>
          <a:p>
            <a:pPr marL="57150" indent="-228600">
              <a:buFont typeface="+mj-lt"/>
              <a:buAutoNum type="arabicPeriod"/>
            </a:pPr>
            <a:r>
              <a:rPr lang="en-US" sz="1200" dirty="0">
                <a:solidFill>
                  <a:srgbClr val="292929"/>
                </a:solidFill>
              </a:rPr>
              <a:t>99.95% SLA</a:t>
            </a:r>
          </a:p>
          <a:p>
            <a:pPr marL="57150" indent="-228600">
              <a:buFont typeface="+mj-lt"/>
              <a:buAutoNum type="arabicPeriod"/>
            </a:pPr>
            <a:r>
              <a:rPr lang="en-US" sz="1200" dirty="0">
                <a:solidFill>
                  <a:srgbClr val="292929"/>
                </a:solidFill>
              </a:rPr>
              <a:t>Point-in-time recovery</a:t>
            </a:r>
          </a:p>
          <a:p>
            <a:pPr marL="57150" indent="-228600">
              <a:buFont typeface="+mj-lt"/>
              <a:buAutoNum type="arabicPeriod"/>
            </a:pPr>
            <a:r>
              <a:rPr lang="en-US" sz="1200" dirty="0">
                <a:solidFill>
                  <a:srgbClr val="292929"/>
                </a:solidFill>
              </a:rPr>
              <a:t>Geo-replication(standard &amp; Active)</a:t>
            </a:r>
          </a:p>
          <a:p>
            <a:pPr marL="57150" indent="-228600">
              <a:buFont typeface="+mj-lt"/>
              <a:buAutoNum type="arabicPeriod"/>
            </a:pPr>
            <a:r>
              <a:rPr lang="en-US" sz="1200" dirty="0">
                <a:solidFill>
                  <a:srgbClr val="292929"/>
                </a:solidFill>
              </a:rPr>
              <a:t>Auditing(preview)</a:t>
            </a:r>
          </a:p>
          <a:p>
            <a:pPr marL="57150" indent="-228600">
              <a:buFont typeface="+mj-lt"/>
              <a:buAutoNum type="arabicPeriod"/>
            </a:pPr>
            <a:endParaRPr lang="en-US" sz="1200" dirty="0">
              <a:solidFill>
                <a:srgbClr val="292929"/>
              </a:solidFill>
            </a:endParaRPr>
          </a:p>
        </p:txBody>
      </p:sp>
      <p:sp>
        <p:nvSpPr>
          <p:cNvPr id="13" name="TextBox 12"/>
          <p:cNvSpPr txBox="1"/>
          <p:nvPr/>
        </p:nvSpPr>
        <p:spPr>
          <a:xfrm>
            <a:off x="3563528" y="1874082"/>
            <a:ext cx="2202024" cy="3293209"/>
          </a:xfrm>
          <a:prstGeom prst="rect">
            <a:avLst/>
          </a:prstGeom>
          <a:noFill/>
        </p:spPr>
        <p:txBody>
          <a:bodyPr wrap="square" lIns="0" tIns="0" rIns="0" bIns="0" rtlCol="0">
            <a:spAutoFit/>
          </a:bodyPr>
          <a:lstStyle/>
          <a:p>
            <a:r>
              <a:rPr lang="en-US" sz="1400" b="1" dirty="0" err="1">
                <a:gradFill>
                  <a:gsLst>
                    <a:gs pos="0">
                      <a:srgbClr val="292929"/>
                    </a:gs>
                    <a:gs pos="86000">
                      <a:srgbClr val="292929"/>
                    </a:gs>
                  </a:gsLst>
                  <a:lin ang="5400000" scaled="0"/>
                </a:gradFill>
              </a:rPr>
              <a:t>HDInsight</a:t>
            </a:r>
            <a:endParaRPr lang="en-US" sz="1400" b="1"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Support for Storm</a:t>
            </a:r>
          </a:p>
          <a:p>
            <a:pPr marL="228600" indent="-228600">
              <a:buFont typeface="+mj-lt"/>
              <a:buAutoNum type="arabicPeriod"/>
            </a:pPr>
            <a:r>
              <a:rPr lang="en-US" sz="1200" dirty="0">
                <a:gradFill>
                  <a:gsLst>
                    <a:gs pos="0">
                      <a:srgbClr val="292929"/>
                    </a:gs>
                    <a:gs pos="86000">
                      <a:srgbClr val="292929"/>
                    </a:gs>
                  </a:gsLst>
                  <a:lin ang="5400000" scaled="0"/>
                </a:gradFill>
              </a:rPr>
              <a:t>Support for </a:t>
            </a:r>
            <a:r>
              <a:rPr lang="en-US" sz="1200" dirty="0" err="1">
                <a:gradFill>
                  <a:gsLst>
                    <a:gs pos="0">
                      <a:srgbClr val="292929"/>
                    </a:gs>
                    <a:gs pos="86000">
                      <a:srgbClr val="292929"/>
                    </a:gs>
                  </a:gsLst>
                  <a:lin ang="5400000" scaled="0"/>
                </a:gradFill>
              </a:rPr>
              <a:t>Hbase</a:t>
            </a:r>
            <a:endParaRPr lang="en-US" sz="1200"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HDInsight GA Q2, FY14</a:t>
            </a:r>
          </a:p>
          <a:p>
            <a:pPr marL="228600" indent="-228600">
              <a:buFont typeface="+mj-lt"/>
              <a:buAutoNum type="arabicPeriod"/>
            </a:pPr>
            <a:r>
              <a:rPr lang="en-US" sz="1200" dirty="0">
                <a:gradFill>
                  <a:gsLst>
                    <a:gs pos="0">
                      <a:srgbClr val="292929"/>
                    </a:gs>
                    <a:gs pos="86000">
                      <a:srgbClr val="292929"/>
                    </a:gs>
                  </a:gsLst>
                  <a:lin ang="5400000" scaled="0"/>
                </a:gradFill>
              </a:rPr>
              <a:t>Hadoop 2.2 support</a:t>
            </a:r>
          </a:p>
          <a:p>
            <a:pPr marL="228600" indent="-228600">
              <a:buFont typeface="+mj-lt"/>
              <a:buAutoNum type="arabicPeriod"/>
            </a:pPr>
            <a:r>
              <a:rPr lang="en-US" sz="1200" dirty="0">
                <a:gradFill>
                  <a:gsLst>
                    <a:gs pos="0">
                      <a:srgbClr val="292929"/>
                    </a:gs>
                    <a:gs pos="86000">
                      <a:srgbClr val="292929"/>
                    </a:gs>
                  </a:gsLst>
                  <a:lin ang="5400000" scaled="0"/>
                </a:gradFill>
              </a:rPr>
              <a:t>Hadoop 2.4 support</a:t>
            </a:r>
          </a:p>
          <a:p>
            <a:pPr marL="228600" indent="-228600">
              <a:buFont typeface="+mj-lt"/>
              <a:buAutoNum type="arabicPeriod"/>
            </a:pPr>
            <a:r>
              <a:rPr lang="en-US" sz="1200" dirty="0">
                <a:gradFill>
                  <a:gsLst>
                    <a:gs pos="0">
                      <a:srgbClr val="292929"/>
                    </a:gs>
                    <a:gs pos="86000">
                      <a:srgbClr val="292929"/>
                    </a:gs>
                  </a:gsLst>
                  <a:lin ang="5400000" scaled="0"/>
                </a:gradFill>
              </a:rPr>
              <a:t>Contributions to Hadoop (improve Hive query 100x)</a:t>
            </a:r>
          </a:p>
          <a:p>
            <a:pPr marL="228600" indent="-228600">
              <a:buFont typeface="+mj-lt"/>
              <a:buAutoNum type="arabicPeriod"/>
            </a:pPr>
            <a:r>
              <a:rPr lang="en-US" sz="1200" dirty="0">
                <a:gradFill>
                  <a:gsLst>
                    <a:gs pos="0">
                      <a:srgbClr val="292929"/>
                    </a:gs>
                    <a:gs pos="86000">
                      <a:srgbClr val="292929"/>
                    </a:gs>
                  </a:gsLst>
                  <a:lin ang="5400000" scaled="0"/>
                </a:gradFill>
              </a:rPr>
              <a:t>.NET 4.5 support</a:t>
            </a:r>
          </a:p>
          <a:p>
            <a:pPr marL="228600" indent="-228600">
              <a:buFont typeface="+mj-lt"/>
              <a:buAutoNum type="arabicPeriod"/>
            </a:pPr>
            <a:r>
              <a:rPr lang="en-US" sz="1200" dirty="0">
                <a:gradFill>
                  <a:gsLst>
                    <a:gs pos="0">
                      <a:srgbClr val="292929"/>
                    </a:gs>
                    <a:gs pos="86000">
                      <a:srgbClr val="292929"/>
                    </a:gs>
                  </a:gsLst>
                  <a:lin ang="5400000" scaled="0"/>
                </a:gradFill>
              </a:rPr>
              <a:t>Audit + Operation history</a:t>
            </a:r>
          </a:p>
          <a:p>
            <a:pPr marL="228600" indent="-228600">
              <a:buFont typeface="+mj-lt"/>
              <a:buAutoNum type="arabicPeriod"/>
            </a:pPr>
            <a:r>
              <a:rPr lang="en-US" sz="1200" dirty="0">
                <a:gradFill>
                  <a:gsLst>
                    <a:gs pos="0">
                      <a:srgbClr val="292929"/>
                    </a:gs>
                    <a:gs pos="86000">
                      <a:srgbClr val="292929"/>
                    </a:gs>
                  </a:gsLst>
                  <a:lin ang="5400000" scaled="0"/>
                </a:gradFill>
              </a:rPr>
              <a:t>YARN support</a:t>
            </a:r>
          </a:p>
          <a:p>
            <a:pPr marL="228600" indent="-228600">
              <a:buFont typeface="+mj-lt"/>
              <a:buAutoNum type="arabicPeriod"/>
            </a:pPr>
            <a:r>
              <a:rPr lang="en-US" sz="1200" dirty="0" err="1">
                <a:gradFill>
                  <a:gsLst>
                    <a:gs pos="0">
                      <a:srgbClr val="292929"/>
                    </a:gs>
                    <a:gs pos="86000">
                      <a:srgbClr val="292929"/>
                    </a:gs>
                  </a:gsLst>
                  <a:lin ang="5400000" scaled="0"/>
                </a:gradFill>
              </a:rPr>
              <a:t>HBase</a:t>
            </a:r>
            <a:r>
              <a:rPr lang="en-US" sz="1200" dirty="0">
                <a:gradFill>
                  <a:gsLst>
                    <a:gs pos="0">
                      <a:srgbClr val="292929"/>
                    </a:gs>
                    <a:gs pos="86000">
                      <a:srgbClr val="292929"/>
                    </a:gs>
                  </a:gsLst>
                  <a:lin ang="5400000" scaled="0"/>
                </a:gradFill>
              </a:rPr>
              <a:t> public preview</a:t>
            </a:r>
          </a:p>
          <a:p>
            <a:pPr marL="228600" indent="-228600">
              <a:buFont typeface="+mj-lt"/>
              <a:buAutoNum type="arabicPeriod"/>
            </a:pPr>
            <a:r>
              <a:rPr lang="en-US" sz="1200" dirty="0">
                <a:gradFill>
                  <a:gsLst>
                    <a:gs pos="0">
                      <a:srgbClr val="292929"/>
                    </a:gs>
                    <a:gs pos="86000">
                      <a:srgbClr val="292929"/>
                    </a:gs>
                  </a:gsLst>
                  <a:lin ang="5400000" scaled="0"/>
                </a:gradFill>
              </a:rPr>
              <a:t>Mahout support</a:t>
            </a:r>
          </a:p>
          <a:p>
            <a:pPr marL="228600" indent="-228600">
              <a:buFont typeface="+mj-lt"/>
              <a:buAutoNum type="arabicPeriod"/>
            </a:pPr>
            <a:r>
              <a:rPr lang="en-US" sz="1200" dirty="0">
                <a:gradFill>
                  <a:gsLst>
                    <a:gs pos="0">
                      <a:srgbClr val="292929"/>
                    </a:gs>
                    <a:gs pos="86000">
                      <a:srgbClr val="292929"/>
                    </a:gs>
                  </a:gsLst>
                  <a:lin ang="5400000" scaled="0"/>
                </a:gradFill>
              </a:rPr>
              <a:t>Global datacenter presence</a:t>
            </a:r>
          </a:p>
          <a:p>
            <a:pPr marL="228600" indent="-228600">
              <a:buFont typeface="+mj-lt"/>
              <a:buAutoNum type="arabicPeriod"/>
            </a:pPr>
            <a:endParaRPr lang="en-US" sz="1200" dirty="0">
              <a:gradFill>
                <a:gsLst>
                  <a:gs pos="0">
                    <a:srgbClr val="292929"/>
                  </a:gs>
                  <a:gs pos="86000">
                    <a:srgbClr val="292929"/>
                  </a:gs>
                </a:gsLst>
                <a:lin ang="5400000" scaled="0"/>
              </a:gradFill>
            </a:endParaRPr>
          </a:p>
          <a:p>
            <a:endParaRPr lang="en-US" sz="3200" dirty="0" err="1">
              <a:gradFill>
                <a:gsLst>
                  <a:gs pos="0">
                    <a:srgbClr val="292929"/>
                  </a:gs>
                  <a:gs pos="86000">
                    <a:srgbClr val="292929"/>
                  </a:gs>
                </a:gsLst>
                <a:lin ang="5400000" scaled="0"/>
              </a:gradFill>
            </a:endParaRPr>
          </a:p>
        </p:txBody>
      </p:sp>
      <p:sp>
        <p:nvSpPr>
          <p:cNvPr id="14" name="Rectangle 13"/>
          <p:cNvSpPr/>
          <p:nvPr/>
        </p:nvSpPr>
        <p:spPr>
          <a:xfrm>
            <a:off x="651301" y="3986200"/>
            <a:ext cx="2463808" cy="393954"/>
          </a:xfrm>
          <a:prstGeom prst="rect">
            <a:avLst/>
          </a:prstGeom>
        </p:spPr>
        <p:txBody>
          <a:bodyPr wrap="square">
            <a:spAutoFit/>
          </a:bodyPr>
          <a:lstStyle/>
          <a:p>
            <a:pPr>
              <a:lnSpc>
                <a:spcPct val="70000"/>
              </a:lnSpc>
            </a:pPr>
            <a:r>
              <a:rPr lang="en-US" sz="1400" b="1" dirty="0">
                <a:solidFill>
                  <a:srgbClr val="292929"/>
                </a:solidFill>
              </a:rPr>
              <a:t>SQL Database Basic, Standard  &amp; Premium SKUs </a:t>
            </a:r>
          </a:p>
        </p:txBody>
      </p:sp>
      <p:sp>
        <p:nvSpPr>
          <p:cNvPr id="16" name="Rectangle 15"/>
          <p:cNvSpPr/>
          <p:nvPr/>
        </p:nvSpPr>
        <p:spPr>
          <a:xfrm>
            <a:off x="6213971" y="1874082"/>
            <a:ext cx="3115086" cy="2606867"/>
          </a:xfrm>
          <a:prstGeom prst="rect">
            <a:avLst/>
          </a:prstGeom>
        </p:spPr>
        <p:txBody>
          <a:bodyPr wrap="square">
            <a:spAutoFit/>
          </a:bodyPr>
          <a:lstStyle/>
          <a:p>
            <a:pPr>
              <a:lnSpc>
                <a:spcPct val="70000"/>
              </a:lnSpc>
              <a:spcBef>
                <a:spcPts val="1200"/>
              </a:spcBef>
              <a:spcAft>
                <a:spcPts val="600"/>
              </a:spcAft>
            </a:pPr>
            <a:r>
              <a:rPr lang="en-US" sz="1400" b="1" dirty="0">
                <a:solidFill>
                  <a:srgbClr val="292929"/>
                </a:solidFill>
              </a:rPr>
              <a:t>Data Factory(Preview)</a:t>
            </a:r>
          </a:p>
          <a:p>
            <a:pPr>
              <a:lnSpc>
                <a:spcPct val="70000"/>
              </a:lnSpc>
              <a:spcBef>
                <a:spcPts val="1200"/>
              </a:spcBef>
              <a:spcAft>
                <a:spcPts val="600"/>
              </a:spcAft>
            </a:pPr>
            <a:r>
              <a:rPr lang="en-US" sz="1400" b="1" dirty="0">
                <a:solidFill>
                  <a:srgbClr val="292929"/>
                </a:solidFill>
              </a:rPr>
              <a:t>Stream Analytics(Preview)</a:t>
            </a:r>
          </a:p>
          <a:p>
            <a:pPr>
              <a:lnSpc>
                <a:spcPct val="70000"/>
              </a:lnSpc>
              <a:spcBef>
                <a:spcPts val="1200"/>
              </a:spcBef>
              <a:spcAft>
                <a:spcPts val="600"/>
              </a:spcAft>
            </a:pPr>
            <a:r>
              <a:rPr lang="en-US" sz="1400" b="1" dirty="0">
                <a:solidFill>
                  <a:srgbClr val="292929"/>
                </a:solidFill>
              </a:rPr>
              <a:t>Machine Learning (Preview)</a:t>
            </a:r>
          </a:p>
          <a:p>
            <a:pPr>
              <a:lnSpc>
                <a:spcPct val="70000"/>
              </a:lnSpc>
              <a:spcBef>
                <a:spcPts val="1200"/>
              </a:spcBef>
              <a:spcAft>
                <a:spcPts val="600"/>
              </a:spcAft>
            </a:pPr>
            <a:r>
              <a:rPr lang="en-US" sz="1400" b="1" dirty="0">
                <a:solidFill>
                  <a:srgbClr val="292929"/>
                </a:solidFill>
              </a:rPr>
              <a:t>Azure Search(Preview)</a:t>
            </a:r>
          </a:p>
          <a:p>
            <a:pPr>
              <a:lnSpc>
                <a:spcPct val="70000"/>
              </a:lnSpc>
              <a:spcBef>
                <a:spcPts val="1200"/>
              </a:spcBef>
              <a:spcAft>
                <a:spcPts val="600"/>
              </a:spcAft>
            </a:pPr>
            <a:r>
              <a:rPr lang="en-US" sz="1400" b="1" dirty="0">
                <a:solidFill>
                  <a:srgbClr val="292929"/>
                </a:solidFill>
              </a:rPr>
              <a:t>DocumentDB(Preview)</a:t>
            </a:r>
          </a:p>
          <a:p>
            <a:pPr>
              <a:lnSpc>
                <a:spcPct val="70000"/>
              </a:lnSpc>
              <a:spcBef>
                <a:spcPts val="1200"/>
              </a:spcBef>
            </a:pPr>
            <a:r>
              <a:rPr lang="en-US" sz="1400" b="1" dirty="0">
                <a:solidFill>
                  <a:srgbClr val="292929"/>
                </a:solidFill>
              </a:rPr>
              <a:t>Intelligent Systems Service(IOT) (Preview)</a:t>
            </a:r>
          </a:p>
          <a:p>
            <a:pPr>
              <a:lnSpc>
                <a:spcPct val="70000"/>
              </a:lnSpc>
              <a:spcBef>
                <a:spcPts val="1200"/>
              </a:spcBef>
            </a:pPr>
            <a:endParaRPr lang="en-US" sz="1400" b="1" dirty="0">
              <a:solidFill>
                <a:srgbClr val="292929"/>
              </a:solidFill>
            </a:endParaRPr>
          </a:p>
        </p:txBody>
      </p:sp>
    </p:spTree>
    <p:extLst>
      <p:ext uri="{BB962C8B-B14F-4D97-AF65-F5344CB8AC3E}">
        <p14:creationId xmlns:p14="http://schemas.microsoft.com/office/powerpoint/2010/main" val="1928286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in the last 18months</a:t>
            </a: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a:solidFill>
                  <a:srgbClr val="00B0F0"/>
                </a:solidFill>
              </a:rPr>
              <a:t>Identity &amp; Access Management </a:t>
            </a:r>
          </a:p>
        </p:txBody>
      </p:sp>
      <p:sp>
        <p:nvSpPr>
          <p:cNvPr id="8" name="Rectangle 7"/>
          <p:cNvSpPr/>
          <p:nvPr/>
        </p:nvSpPr>
        <p:spPr>
          <a:xfrm>
            <a:off x="478971" y="1885631"/>
            <a:ext cx="6096000" cy="4047262"/>
          </a:xfrm>
          <a:prstGeom prst="rect">
            <a:avLst/>
          </a:prstGeom>
        </p:spPr>
        <p:txBody>
          <a:bodyPr>
            <a:spAutoFit/>
          </a:bodyPr>
          <a:lstStyle/>
          <a:p>
            <a:r>
              <a:rPr lang="en-US" sz="1400" b="1" dirty="0"/>
              <a:t>Azure AD Premium</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marL="228600" indent="-228600">
              <a:buFont typeface="+mj-lt"/>
              <a:buAutoNum type="arabicPeriod"/>
            </a:pPr>
            <a:r>
              <a:rPr lang="en-US" sz="1200" dirty="0"/>
              <a:t>Self-service password reset with write-back to on-premises directories</a:t>
            </a:r>
          </a:p>
          <a:p>
            <a:pPr marL="228600" indent="-228600">
              <a:buFont typeface="+mj-lt"/>
              <a:buAutoNum type="arabicPeriod"/>
            </a:pPr>
            <a:r>
              <a:rPr lang="en-US" sz="1200" dirty="0"/>
              <a:t>Group Management Delegation </a:t>
            </a:r>
          </a:p>
          <a:p>
            <a:pPr marL="228600" indent="-228600">
              <a:buFont typeface="+mj-lt"/>
              <a:buAutoNum type="arabicPeriod"/>
            </a:pPr>
            <a:r>
              <a:rPr lang="en-US" sz="1200" dirty="0"/>
              <a:t>Machine learning-based security and usage reports</a:t>
            </a:r>
          </a:p>
          <a:p>
            <a:pPr marL="228600" indent="-228600">
              <a:buFont typeface="+mj-lt"/>
              <a:buAutoNum type="arabicPeriod"/>
            </a:pPr>
            <a:r>
              <a:rPr lang="en-US" sz="1200" dirty="0"/>
              <a:t>Logon screen and end-user environment customization</a:t>
            </a:r>
          </a:p>
          <a:p>
            <a:pPr marL="228600" indent="-228600">
              <a:buFont typeface="+mj-lt"/>
              <a:buAutoNum type="arabicPeriod"/>
            </a:pPr>
            <a:r>
              <a:rPr lang="en-US" sz="1200" dirty="0"/>
              <a:t>Azure Multi-Factor Authentication </a:t>
            </a:r>
          </a:p>
          <a:p>
            <a:pPr marL="228600" indent="-228600">
              <a:buFont typeface="+mj-lt"/>
              <a:buAutoNum type="arabicPeriod"/>
            </a:pPr>
            <a:r>
              <a:rPr lang="en-US" sz="1200" dirty="0"/>
              <a:t>Cloud App Discovery : An easy way to discover SaaS applications used by end-user</a:t>
            </a:r>
          </a:p>
          <a:p>
            <a:pPr marL="228600" indent="-228600">
              <a:buFont typeface="+mj-lt"/>
              <a:buAutoNum type="arabicPeriod"/>
            </a:pPr>
            <a:r>
              <a:rPr lang="en-US" sz="1200" dirty="0"/>
              <a:t>Azure AD Application Proxy: Publish internal application to external users</a:t>
            </a:r>
          </a:p>
          <a:p>
            <a:endParaRPr lang="en-US" sz="1200" dirty="0"/>
          </a:p>
          <a:p>
            <a:pPr>
              <a:spcBef>
                <a:spcPts val="600"/>
              </a:spcBef>
            </a:pPr>
            <a:r>
              <a:rPr lang="en-US" sz="1200" b="1" dirty="0"/>
              <a:t>Azure AD Basic</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a:spcBef>
                <a:spcPts val="600"/>
              </a:spcBef>
            </a:pPr>
            <a:endParaRPr lang="en-US" sz="1200" dirty="0"/>
          </a:p>
          <a:p>
            <a:pPr>
              <a:spcBef>
                <a:spcPts val="600"/>
              </a:spcBef>
            </a:pPr>
            <a:r>
              <a:rPr lang="en-US" sz="1200" b="1" dirty="0"/>
              <a:t>Role Base Access Control(preview)</a:t>
            </a:r>
          </a:p>
          <a:p>
            <a:endParaRPr lang="en-US" sz="1200" dirty="0"/>
          </a:p>
          <a:p>
            <a:r>
              <a:rPr lang="en-US" sz="1200" b="1" dirty="0"/>
              <a:t>Azure RemoteApp</a:t>
            </a:r>
          </a:p>
        </p:txBody>
      </p:sp>
    </p:spTree>
    <p:extLst>
      <p:ext uri="{BB962C8B-B14F-4D97-AF65-F5344CB8AC3E}">
        <p14:creationId xmlns:p14="http://schemas.microsoft.com/office/powerpoint/2010/main" val="928002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Endorsement</a:t>
            </a:r>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435578"/>
            <a:ext cx="2783013" cy="278573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41" y="2420635"/>
            <a:ext cx="2841951" cy="2762308"/>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4"/>
          <a:srcRect t="3510"/>
          <a:stretch/>
        </p:blipFill>
        <p:spPr>
          <a:xfrm>
            <a:off x="8852999" y="2404167"/>
            <a:ext cx="2906187" cy="2817142"/>
          </a:xfrm>
          <a:prstGeom prst="rect">
            <a:avLst/>
          </a:prstGeom>
        </p:spPr>
      </p:pic>
      <p:pic>
        <p:nvPicPr>
          <p:cNvPr id="10" name="Picture 9"/>
          <p:cNvPicPr>
            <a:picLocks noChangeAspect="1"/>
          </p:cNvPicPr>
          <p:nvPr/>
        </p:nvPicPr>
        <p:blipFill rotWithShape="1">
          <a:blip r:embed="rId5"/>
          <a:srcRect t="3524"/>
          <a:stretch/>
        </p:blipFill>
        <p:spPr>
          <a:xfrm>
            <a:off x="6231283" y="2435578"/>
            <a:ext cx="2744890" cy="2785730"/>
          </a:xfrm>
          <a:prstGeom prst="rect">
            <a:avLst/>
          </a:prstGeom>
        </p:spPr>
      </p:pic>
    </p:spTree>
    <p:extLst>
      <p:ext uri="{BB962C8B-B14F-4D97-AF65-F5344CB8AC3E}">
        <p14:creationId xmlns:p14="http://schemas.microsoft.com/office/powerpoint/2010/main" val="11200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23</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Tree>
    <p:extLst>
      <p:ext uri="{BB962C8B-B14F-4D97-AF65-F5344CB8AC3E}">
        <p14:creationId xmlns:p14="http://schemas.microsoft.com/office/powerpoint/2010/main" val="4265055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2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Tree>
    <p:extLst>
      <p:ext uri="{BB962C8B-B14F-4D97-AF65-F5344CB8AC3E}">
        <p14:creationId xmlns:p14="http://schemas.microsoft.com/office/powerpoint/2010/main" val="740341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I/O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p>
            <a:p>
              <a:pPr algn="r" defTabSz="932595">
                <a:spcBef>
                  <a:spcPts val="600"/>
                </a:spcBef>
                <a:defRPr/>
              </a:pPr>
              <a:r>
                <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a:latin typeface="Segoe UI" pitchFamily="34" charset="0"/>
                <a:ea typeface="Segoe UI" pitchFamily="34" charset="0"/>
                <a:cs typeface="Segoe UI" pitchFamily="34" charset="0"/>
              </a:rPr>
              <a:t>Storage</a:t>
            </a:r>
          </a:p>
          <a:p>
            <a:pPr defTabSz="932595">
              <a:defRPr/>
            </a:pPr>
            <a:r>
              <a:rPr lang="en-US" sz="1400" kern="0" dirty="0">
                <a:latin typeface="Segoe UI" pitchFamily="34" charset="0"/>
                <a:ea typeface="Segoe UI" pitchFamily="34" charset="0"/>
                <a:cs typeface="Segoe UI" pitchFamily="34" charset="0"/>
              </a:rPr>
              <a:t>Opportunity</a:t>
            </a: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a:gradFill>
                  <a:gsLst>
                    <a:gs pos="36283">
                      <a:schemeClr val="tx2"/>
                    </a:gs>
                    <a:gs pos="28000">
                      <a:schemeClr val="tx2"/>
                    </a:gs>
                  </a:gsLst>
                  <a:lin ang="5400000" scaled="0"/>
                </a:gradFill>
                <a:latin typeface="+mj-lt"/>
              </a:rPr>
              <a:t>10 Trillion Objects</a:t>
            </a: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spc="-50" dirty="0">
                <a:gradFill>
                  <a:gsLst>
                    <a:gs pos="2917">
                      <a:srgbClr val="00188F"/>
                    </a:gs>
                    <a:gs pos="95000">
                      <a:srgbClr val="00188F"/>
                    </a:gs>
                  </a:gsLst>
                  <a:lin ang="5400000" scaled="0"/>
                </a:gradFill>
              </a:rPr>
              <a:t>– </a:t>
            </a:r>
            <a:r>
              <a:rPr lang="en-US" sz="1600" spc="-50" dirty="0" err="1">
                <a:gradFill>
                  <a:gsLst>
                    <a:gs pos="2917">
                      <a:srgbClr val="00188F"/>
                    </a:gs>
                    <a:gs pos="95000">
                      <a:srgbClr val="00188F"/>
                    </a:gs>
                  </a:gsLst>
                  <a:lin ang="5400000" scaled="0"/>
                </a:gradFill>
              </a:rPr>
              <a:t>Nasuni</a:t>
            </a:r>
            <a:r>
              <a:rPr lang="en-US" sz="1600" spc="-50" dirty="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a:gradFill>
                  <a:gsLst>
                    <a:gs pos="2917">
                      <a:schemeClr val="tx2"/>
                    </a:gs>
                    <a:gs pos="30000">
                      <a:schemeClr val="tx2"/>
                    </a:gs>
                  </a:gsLst>
                  <a:lin ang="5400000" scaled="0"/>
                </a:gradFill>
              </a:rPr>
              <a:t>Microsoft Azure Storage</a:t>
            </a: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data</a:t>
            </a:r>
          </a:p>
          <a:p>
            <a:pPr algn="l">
              <a:spcAft>
                <a:spcPts val="400"/>
              </a:spcAft>
            </a:pPr>
            <a:r>
              <a:rPr lang="en-US" sz="2000" b="0" dirty="0">
                <a:solidFill>
                  <a:schemeClr val="bg1">
                    <a:lumMod val="50000"/>
                  </a:schemeClr>
                </a:solidFill>
                <a:latin typeface="+mn-lt"/>
              </a:rPr>
              <a:t>Financially backed  SLAs</a:t>
            </a:r>
          </a:p>
          <a:p>
            <a:pPr algn="l">
              <a:spcAft>
                <a:spcPts val="400"/>
              </a:spcAft>
            </a:pPr>
            <a:r>
              <a:rPr lang="en-US" sz="2000" b="0" dirty="0">
                <a:solidFill>
                  <a:schemeClr val="bg1">
                    <a:lumMod val="50000"/>
                  </a:schemeClr>
                </a:solidFill>
                <a:latin typeface="+mn-lt"/>
              </a:rPr>
              <a:t>Storage for objects, tables, drives</a:t>
            </a:r>
          </a:p>
          <a:p>
            <a:pPr algn="l">
              <a:spcAft>
                <a:spcPts val="400"/>
              </a:spcAft>
            </a:pPr>
            <a:r>
              <a:rPr lang="en-US" sz="2000" b="0" dirty="0">
                <a:solidFill>
                  <a:schemeClr val="bg1">
                    <a:lumMod val="50000"/>
                  </a:schemeClr>
                </a:solidFill>
                <a:latin typeface="+mn-lt"/>
              </a:rPr>
              <a:t>Supports REST APIs</a:t>
            </a: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a:gradFill>
                  <a:gsLst>
                    <a:gs pos="61947">
                      <a:srgbClr val="FFFFFF"/>
                    </a:gs>
                    <a:gs pos="44000">
                      <a:srgbClr val="FFFFFF"/>
                    </a:gs>
                  </a:gsLst>
                  <a:lin ang="5400000" scaled="0"/>
                </a:gradFill>
              </a:rPr>
              <a:t>&gt; 400 miles</a:t>
            </a: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solidFill>
                  <a:srgbClr val="FFFFFF"/>
                </a:solidFill>
              </a:rPr>
              <a:t>Microsoft Azure Storage</a:t>
            </a:r>
          </a:p>
          <a:p>
            <a:r>
              <a:rPr lang="en-US" sz="2800" b="0" dirty="0">
                <a:solidFill>
                  <a:srgbClr val="FFFFFF"/>
                </a:solidFill>
              </a:rPr>
              <a:t>Defend against regional disasters.</a:t>
            </a: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a:t>Why </a:t>
            </a:r>
            <a:r>
              <a:rPr lang="en-US" sz="4800"/>
              <a:t>consider the cloud</a:t>
            </a:r>
            <a:r>
              <a:rPr lang="en-US" sz="4800" dirty="0"/>
              <a:t>?</a:t>
            </a:r>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8"/>
          <p:cNvSpPr>
            <a:spLocks noEditPoints="1"/>
          </p:cNvSpPr>
          <p:nvPr/>
        </p:nvSpPr>
        <p:spPr bwMode="black">
          <a:xfrm>
            <a:off x="9547758" y="4130463"/>
            <a:ext cx="1828800" cy="19601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defTabSz="914184"/>
            <a:endParaRPr lang="en-US" sz="1700" kern="0" dirty="0">
              <a:solidFill>
                <a:srgbClr val="000000"/>
              </a:solidFill>
            </a:endParaRPr>
          </a:p>
        </p:txBody>
      </p:sp>
      <p:sp>
        <p:nvSpPr>
          <p:cNvPr id="5" name="Rectangle 4"/>
          <p:cNvSpPr/>
          <p:nvPr/>
        </p:nvSpPr>
        <p:spPr>
          <a:xfrm>
            <a:off x="282821" y="1289743"/>
            <a:ext cx="6216650" cy="1803571"/>
          </a:xfrm>
          <a:prstGeom prst="rect">
            <a:avLst/>
          </a:prstGeom>
        </p:spPr>
        <p:txBody>
          <a:bodyPr>
            <a:spAutoFit/>
          </a:bodyPr>
          <a:lstStyle/>
          <a:p>
            <a:pPr lvl="0" defTabSz="914400" fontAlgn="base">
              <a:spcBef>
                <a:spcPct val="20000"/>
              </a:spcBef>
              <a:spcAft>
                <a:spcPct val="0"/>
              </a:spcAft>
              <a:buClr>
                <a:srgbClr val="0070C0"/>
              </a:buClr>
              <a:buSzPct val="100000"/>
              <a:defRPr/>
            </a:pPr>
            <a:r>
              <a:rPr lang="en-US" sz="3200" spc="-50" dirty="0">
                <a:solidFill>
                  <a:srgbClr val="00188F"/>
                </a:solidFill>
                <a:latin typeface="+mj-lt"/>
              </a:rPr>
              <a:t>Import/Export </a:t>
            </a:r>
            <a:r>
              <a:rPr lang="en-US" sz="3200" i="1" spc="-50" dirty="0">
                <a:solidFill>
                  <a:srgbClr val="8CC600"/>
                </a:solidFill>
                <a:latin typeface="+mj-lt"/>
              </a:rPr>
              <a:t>(preview)</a:t>
            </a:r>
          </a:p>
          <a:p>
            <a:pPr lvl="0" defTabSz="91440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Fast data transfer to Azure</a:t>
            </a:r>
          </a:p>
          <a:p>
            <a:pPr lvl="0" defTabSz="91440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Encrypted data transfer</a:t>
            </a:r>
          </a:p>
          <a:p>
            <a:pPr lvl="0" fontAlgn="base">
              <a:spcBef>
                <a:spcPct val="20000"/>
              </a:spcBef>
              <a:spcAft>
                <a:spcPct val="0"/>
              </a:spcAft>
              <a:buClr>
                <a:srgbClr val="0070C0"/>
              </a:buClr>
              <a:buSzPct val="100000"/>
              <a:defRPr/>
            </a:pPr>
            <a:r>
              <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rPr>
              <a:t>Efficient recovery</a:t>
            </a:r>
          </a:p>
        </p:txBody>
      </p:sp>
      <p:sp>
        <p:nvSpPr>
          <p:cNvPr id="101" name="Oval 100"/>
          <p:cNvSpPr/>
          <p:nvPr/>
        </p:nvSpPr>
        <p:spPr bwMode="auto">
          <a:xfrm>
            <a:off x="4165161" y="2137313"/>
            <a:ext cx="4114800" cy="4114800"/>
          </a:xfrm>
          <a:prstGeom prst="ellipse">
            <a:avLst/>
          </a:prstGeom>
          <a:noFill/>
          <a:ln w="190500">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2" name="Group 101"/>
          <p:cNvGrpSpPr/>
          <p:nvPr/>
        </p:nvGrpSpPr>
        <p:grpSpPr>
          <a:xfrm rot="216858">
            <a:off x="5080574" y="5635049"/>
            <a:ext cx="1160200" cy="939793"/>
            <a:chOff x="2750233" y="4935451"/>
            <a:chExt cx="1160200" cy="939793"/>
          </a:xfrm>
        </p:grpSpPr>
        <p:sp useBgFill="1">
          <p:nvSpPr>
            <p:cNvPr id="103" name="Isosceles Triangle 102"/>
            <p:cNvSpPr/>
            <p:nvPr/>
          </p:nvSpPr>
          <p:spPr bwMode="auto">
            <a:xfrm rot="21000913">
              <a:off x="3081899" y="5331872"/>
              <a:ext cx="702046" cy="543372"/>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4" name="Isosceles Triangle 103"/>
            <p:cNvSpPr/>
            <p:nvPr/>
          </p:nvSpPr>
          <p:spPr bwMode="auto">
            <a:xfrm rot="21328390">
              <a:off x="3412470" y="5029297"/>
              <a:ext cx="373596" cy="47398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5" name="Oval 104"/>
            <p:cNvSpPr/>
            <p:nvPr/>
          </p:nvSpPr>
          <p:spPr bwMode="auto">
            <a:xfrm rot="443672">
              <a:off x="2750233" y="5200951"/>
              <a:ext cx="763038" cy="50694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06" name="Freeform 56"/>
            <p:cNvSpPr>
              <a:spLocks noEditPoints="1"/>
            </p:cNvSpPr>
            <p:nvPr/>
          </p:nvSpPr>
          <p:spPr bwMode="auto">
            <a:xfrm flipH="1">
              <a:off x="2822051" y="4935451"/>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
        <p:nvSpPr>
          <p:cNvPr id="107" name="TextBox 106"/>
          <p:cNvSpPr txBox="1"/>
          <p:nvPr/>
        </p:nvSpPr>
        <p:spPr>
          <a:xfrm>
            <a:off x="4435480" y="2457959"/>
            <a:ext cx="598779" cy="424732"/>
          </a:xfrm>
          <a:prstGeom prst="rect">
            <a:avLst/>
          </a:prstGeom>
          <a:solidFill>
            <a:srgbClr val="737373"/>
          </a:solidFill>
        </p:spPr>
        <p:txBody>
          <a:bodyPr wrap="square" lIns="45720" tIns="45720" rIns="45720" bIns="45720" rtlCol="0">
            <a:spAutoFit/>
          </a:bodyPr>
          <a:lstStyle/>
          <a:p>
            <a:pPr>
              <a:lnSpc>
                <a:spcPct val="90000"/>
              </a:lnSpc>
            </a:pPr>
            <a: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Import </a:t>
            </a:r>
            <a:b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service</a:t>
            </a:r>
          </a:p>
        </p:txBody>
      </p:sp>
      <p:grpSp>
        <p:nvGrpSpPr>
          <p:cNvPr id="108" name="Group 107"/>
          <p:cNvGrpSpPr/>
          <p:nvPr/>
        </p:nvGrpSpPr>
        <p:grpSpPr>
          <a:xfrm>
            <a:off x="3229422" y="3416829"/>
            <a:ext cx="2541412" cy="1373749"/>
            <a:chOff x="1101719" y="2873160"/>
            <a:chExt cx="2541412" cy="1373749"/>
          </a:xfrm>
        </p:grpSpPr>
        <p:sp useBgFill="1">
          <p:nvSpPr>
            <p:cNvPr id="109" name="Rectangle 108"/>
            <p:cNvSpPr/>
            <p:nvPr/>
          </p:nvSpPr>
          <p:spPr bwMode="auto">
            <a:xfrm>
              <a:off x="1728391" y="3282206"/>
              <a:ext cx="725208" cy="4667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10" name="Freeform 23"/>
            <p:cNvSpPr>
              <a:spLocks noEditPoints="1"/>
            </p:cNvSpPr>
            <p:nvPr/>
          </p:nvSpPr>
          <p:spPr bwMode="auto">
            <a:xfrm>
              <a:off x="1247755" y="2873160"/>
              <a:ext cx="563368" cy="1089168"/>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auto">
            <a:xfrm>
              <a:off x="1884890" y="3333862"/>
              <a:ext cx="505143" cy="36674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2485037" y="3333862"/>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 </a:t>
              </a:r>
              <a:b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DRIVE</a:t>
              </a:r>
            </a:p>
          </p:txBody>
        </p:sp>
        <p:sp>
          <p:nvSpPr>
            <p:cNvPr id="113" name="TextBox 112"/>
            <p:cNvSpPr txBox="1"/>
            <p:nvPr/>
          </p:nvSpPr>
          <p:spPr>
            <a:xfrm>
              <a:off x="1101719" y="4000688"/>
              <a:ext cx="1158094" cy="246221"/>
            </a:xfrm>
            <a:prstGeom prst="rect">
              <a:avLst/>
            </a:prstGeom>
            <a:noFill/>
          </p:spPr>
          <p:txBody>
            <a:bodyPr wrap="square" lIns="0" tIns="0" rIns="0" bIns="0" rtlCol="0">
              <a:spAutoFit/>
            </a:bodyPr>
            <a:lstStyle/>
            <a:p>
              <a:r>
                <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Customer</a:t>
              </a:r>
            </a:p>
          </p:txBody>
        </p:sp>
      </p:grpSp>
      <p:sp>
        <p:nvSpPr>
          <p:cNvPr id="114" name="TextBox 113"/>
          <p:cNvSpPr txBox="1"/>
          <p:nvPr/>
        </p:nvSpPr>
        <p:spPr>
          <a:xfrm>
            <a:off x="7056775" y="5750273"/>
            <a:ext cx="601438" cy="424732"/>
          </a:xfrm>
          <a:prstGeom prst="rect">
            <a:avLst/>
          </a:prstGeom>
          <a:solidFill>
            <a:srgbClr val="737373"/>
          </a:solidFill>
        </p:spPr>
        <p:txBody>
          <a:bodyPr wrap="square" lIns="45720" tIns="45720" rIns="45720" bIns="45720" rtlCol="0">
            <a:spAutoFit/>
          </a:bodyPr>
          <a:lstStyle>
            <a:defPPr>
              <a:defRPr lang="en-US"/>
            </a:defPPr>
            <a:lvl1pPr>
              <a:defRPr sz="1200" b="1" spc="-10">
                <a:gradFill>
                  <a:gsLst>
                    <a:gs pos="2917">
                      <a:schemeClr val="tx1"/>
                    </a:gs>
                    <a:gs pos="30000">
                      <a:schemeClr val="tx1"/>
                    </a:gs>
                  </a:gsLst>
                  <a:lin ang="5400000" scaled="0"/>
                </a:gradFill>
              </a:defRPr>
            </a:lvl1pPr>
          </a:lstStyle>
          <a:p>
            <a:pPr>
              <a:lnSpc>
                <a:spcPct val="90000"/>
              </a:lnSpc>
            </a:pPr>
            <a:r>
              <a:rPr lang="en-US" b="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Export service</a:t>
            </a:r>
          </a:p>
        </p:txBody>
      </p:sp>
      <p:grpSp>
        <p:nvGrpSpPr>
          <p:cNvPr id="115" name="Group 114"/>
          <p:cNvGrpSpPr/>
          <p:nvPr/>
        </p:nvGrpSpPr>
        <p:grpSpPr>
          <a:xfrm>
            <a:off x="5802829" y="1507664"/>
            <a:ext cx="1253946" cy="1327877"/>
            <a:chOff x="3758256" y="936285"/>
            <a:chExt cx="1253946" cy="1327877"/>
          </a:xfrm>
        </p:grpSpPr>
        <p:sp useBgFill="1">
          <p:nvSpPr>
            <p:cNvPr id="116" name="Rectangle 17"/>
            <p:cNvSpPr/>
            <p:nvPr/>
          </p:nvSpPr>
          <p:spPr bwMode="white">
            <a:xfrm>
              <a:off x="3810000" y="1396999"/>
              <a:ext cx="758190" cy="429814"/>
            </a:xfrm>
            <a:custGeom>
              <a:avLst/>
              <a:gdLst>
                <a:gd name="connsiteX0" fmla="*/ 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0 w 637540"/>
                <a:gd name="connsiteY4" fmla="*/ 0 h 434577"/>
                <a:gd name="connsiteX0" fmla="*/ 28575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285750 w 637540"/>
                <a:gd name="connsiteY4" fmla="*/ 0 h 434577"/>
                <a:gd name="connsiteX0" fmla="*/ 368300 w 720090"/>
                <a:gd name="connsiteY0" fmla="*/ 0 h 434577"/>
                <a:gd name="connsiteX1" fmla="*/ 720090 w 720090"/>
                <a:gd name="connsiteY1" fmla="*/ 0 h 434577"/>
                <a:gd name="connsiteX2" fmla="*/ 720090 w 720090"/>
                <a:gd name="connsiteY2" fmla="*/ 434577 h 434577"/>
                <a:gd name="connsiteX3" fmla="*/ 0 w 720090"/>
                <a:gd name="connsiteY3" fmla="*/ 415527 h 434577"/>
                <a:gd name="connsiteX4" fmla="*/ 368300 w 720090"/>
                <a:gd name="connsiteY4" fmla="*/ 0 h 434577"/>
                <a:gd name="connsiteX0" fmla="*/ 368300 w 720090"/>
                <a:gd name="connsiteY0" fmla="*/ 0 h 415527"/>
                <a:gd name="connsiteX1" fmla="*/ 720090 w 720090"/>
                <a:gd name="connsiteY1" fmla="*/ 0 h 415527"/>
                <a:gd name="connsiteX2" fmla="*/ 631190 w 720090"/>
                <a:gd name="connsiteY2" fmla="*/ 377427 h 415527"/>
                <a:gd name="connsiteX3" fmla="*/ 0 w 720090"/>
                <a:gd name="connsiteY3" fmla="*/ 415527 h 415527"/>
                <a:gd name="connsiteX4" fmla="*/ 368300 w 720090"/>
                <a:gd name="connsiteY4" fmla="*/ 0 h 415527"/>
                <a:gd name="connsiteX0" fmla="*/ 368300 w 758190"/>
                <a:gd name="connsiteY0" fmla="*/ 0 h 415527"/>
                <a:gd name="connsiteX1" fmla="*/ 758190 w 758190"/>
                <a:gd name="connsiteY1" fmla="*/ 38100 h 415527"/>
                <a:gd name="connsiteX2" fmla="*/ 631190 w 758190"/>
                <a:gd name="connsiteY2" fmla="*/ 377427 h 415527"/>
                <a:gd name="connsiteX3" fmla="*/ 0 w 758190"/>
                <a:gd name="connsiteY3" fmla="*/ 415527 h 415527"/>
                <a:gd name="connsiteX4" fmla="*/ 368300 w 758190"/>
                <a:gd name="connsiteY4" fmla="*/ 0 h 415527"/>
                <a:gd name="connsiteX0" fmla="*/ 368300 w 758190"/>
                <a:gd name="connsiteY0" fmla="*/ 0 h 415527"/>
                <a:gd name="connsiteX1" fmla="*/ 758190 w 758190"/>
                <a:gd name="connsiteY1" fmla="*/ 38100 h 415527"/>
                <a:gd name="connsiteX2" fmla="*/ 554990 w 758190"/>
                <a:gd name="connsiteY2" fmla="*/ 396477 h 415527"/>
                <a:gd name="connsiteX3" fmla="*/ 0 w 758190"/>
                <a:gd name="connsiteY3" fmla="*/ 415527 h 415527"/>
                <a:gd name="connsiteX4" fmla="*/ 368300 w 758190"/>
                <a:gd name="connsiteY4" fmla="*/ 0 h 415527"/>
                <a:gd name="connsiteX0" fmla="*/ 415925 w 758190"/>
                <a:gd name="connsiteY0" fmla="*/ 0 h 425052"/>
                <a:gd name="connsiteX1" fmla="*/ 758190 w 758190"/>
                <a:gd name="connsiteY1" fmla="*/ 47625 h 425052"/>
                <a:gd name="connsiteX2" fmla="*/ 554990 w 758190"/>
                <a:gd name="connsiteY2" fmla="*/ 406002 h 425052"/>
                <a:gd name="connsiteX3" fmla="*/ 0 w 758190"/>
                <a:gd name="connsiteY3" fmla="*/ 425052 h 425052"/>
                <a:gd name="connsiteX4" fmla="*/ 415925 w 758190"/>
                <a:gd name="connsiteY4" fmla="*/ 0 h 425052"/>
                <a:gd name="connsiteX0" fmla="*/ 415925 w 758190"/>
                <a:gd name="connsiteY0" fmla="*/ 0 h 425052"/>
                <a:gd name="connsiteX1" fmla="*/ 758190 w 758190"/>
                <a:gd name="connsiteY1" fmla="*/ 47625 h 425052"/>
                <a:gd name="connsiteX2" fmla="*/ 531178 w 758190"/>
                <a:gd name="connsiteY2" fmla="*/ 406002 h 425052"/>
                <a:gd name="connsiteX3" fmla="*/ 0 w 758190"/>
                <a:gd name="connsiteY3" fmla="*/ 425052 h 425052"/>
                <a:gd name="connsiteX4" fmla="*/ 415925 w 758190"/>
                <a:gd name="connsiteY4" fmla="*/ 0 h 425052"/>
                <a:gd name="connsiteX0" fmla="*/ 415925 w 777240"/>
                <a:gd name="connsiteY0" fmla="*/ 0 h 425052"/>
                <a:gd name="connsiteX1" fmla="*/ 777240 w 777240"/>
                <a:gd name="connsiteY1" fmla="*/ 52387 h 425052"/>
                <a:gd name="connsiteX2" fmla="*/ 531178 w 777240"/>
                <a:gd name="connsiteY2" fmla="*/ 406002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44500 w 777240"/>
                <a:gd name="connsiteY0" fmla="*/ 0 h 427433"/>
                <a:gd name="connsiteX1" fmla="*/ 777240 w 777240"/>
                <a:gd name="connsiteY1" fmla="*/ 54768 h 427433"/>
                <a:gd name="connsiteX2" fmla="*/ 614522 w 777240"/>
                <a:gd name="connsiteY2" fmla="*/ 246458 h 427433"/>
                <a:gd name="connsiteX3" fmla="*/ 521495 w 777240"/>
                <a:gd name="connsiteY3" fmla="*/ 248444 h 427433"/>
                <a:gd name="connsiteX4" fmla="*/ 0 w 777240"/>
                <a:gd name="connsiteY4" fmla="*/ 427433 h 427433"/>
                <a:gd name="connsiteX5" fmla="*/ 444500 w 777240"/>
                <a:gd name="connsiteY5" fmla="*/ 0 h 427433"/>
                <a:gd name="connsiteX0" fmla="*/ 425450 w 758190"/>
                <a:gd name="connsiteY0" fmla="*/ 0 h 429814"/>
                <a:gd name="connsiteX1" fmla="*/ 758190 w 758190"/>
                <a:gd name="connsiteY1" fmla="*/ 54768 h 429814"/>
                <a:gd name="connsiteX2" fmla="*/ 595472 w 758190"/>
                <a:gd name="connsiteY2" fmla="*/ 246458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90" h="429814">
                  <a:moveTo>
                    <a:pt x="425450" y="0"/>
                  </a:moveTo>
                  <a:lnTo>
                    <a:pt x="758190" y="54768"/>
                  </a:lnTo>
                  <a:cubicBezTo>
                    <a:pt x="661881" y="102790"/>
                    <a:pt x="665586" y="246060"/>
                    <a:pt x="595471" y="258364"/>
                  </a:cubicBezTo>
                  <a:cubicBezTo>
                    <a:pt x="562081" y="265376"/>
                    <a:pt x="528691" y="253338"/>
                    <a:pt x="495301" y="250825"/>
                  </a:cubicBezTo>
                  <a:cubicBezTo>
                    <a:pt x="559594" y="489081"/>
                    <a:pt x="173832" y="370151"/>
                    <a:pt x="0" y="429814"/>
                  </a:cubicBezTo>
                  <a:lnTo>
                    <a:pt x="425450" y="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17" name="Freeform 56"/>
            <p:cNvSpPr>
              <a:spLocks noEditPoints="1"/>
            </p:cNvSpPr>
            <p:nvPr/>
          </p:nvSpPr>
          <p:spPr bwMode="auto">
            <a:xfrm>
              <a:off x="3758256" y="936285"/>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8" name="TextBox 117"/>
            <p:cNvSpPr txBox="1"/>
            <p:nvPr/>
          </p:nvSpPr>
          <p:spPr>
            <a:xfrm>
              <a:off x="3854108" y="1894830"/>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COURIER SERVICE</a:t>
              </a:r>
            </a:p>
          </p:txBody>
        </p:sp>
      </p:grpSp>
      <p:grpSp>
        <p:nvGrpSpPr>
          <p:cNvPr id="119" name="Group 118"/>
          <p:cNvGrpSpPr/>
          <p:nvPr/>
        </p:nvGrpSpPr>
        <p:grpSpPr>
          <a:xfrm>
            <a:off x="7301363" y="3049274"/>
            <a:ext cx="2057557" cy="2219137"/>
            <a:chOff x="5301380" y="3134710"/>
            <a:chExt cx="2057557" cy="2219137"/>
          </a:xfrm>
        </p:grpSpPr>
        <p:grpSp>
          <p:nvGrpSpPr>
            <p:cNvPr id="120" name="Group 119"/>
            <p:cNvGrpSpPr/>
            <p:nvPr/>
          </p:nvGrpSpPr>
          <p:grpSpPr>
            <a:xfrm>
              <a:off x="5736805" y="3134710"/>
              <a:ext cx="1622132" cy="2219137"/>
              <a:chOff x="5718566" y="2599960"/>
              <a:chExt cx="1762818" cy="2411598"/>
            </a:xfrm>
          </p:grpSpPr>
          <p:sp>
            <p:nvSpPr>
              <p:cNvPr id="122" name="Freeform 128"/>
              <p:cNvSpPr>
                <a:spLocks noChangeAspect="1"/>
              </p:cNvSpPr>
              <p:nvPr/>
            </p:nvSpPr>
            <p:spPr bwMode="black">
              <a:xfrm>
                <a:off x="6200840" y="2599960"/>
                <a:ext cx="1280544" cy="70514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457200" tIns="182880" rIns="0" bIns="41839" numCol="1" anchor="t" anchorCtr="0" compatLnSpc="1">
                <a:prstTxWarp prst="textNoShape">
                  <a:avLst/>
                </a:prstTxWarp>
              </a:bodyPr>
              <a:lstStyle/>
              <a:p>
                <a:pPr>
                  <a:lnSpc>
                    <a:spcPct val="90000"/>
                  </a:lnSpc>
                </a:pPr>
                <a:r>
                  <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Microsoft</a:t>
                </a:r>
              </a:p>
              <a:p>
                <a:pPr>
                  <a:lnSpc>
                    <a:spcPct val="90000"/>
                  </a:lnSpc>
                </a:pPr>
                <a:r>
                  <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Azure Blob Storage</a:t>
                </a:r>
              </a:p>
            </p:txBody>
          </p:sp>
          <p:sp>
            <p:nvSpPr>
              <p:cNvPr id="123" name="Rectangle 122"/>
              <p:cNvSpPr/>
              <p:nvPr/>
            </p:nvSpPr>
            <p:spPr bwMode="auto">
              <a:xfrm>
                <a:off x="5718566" y="2647950"/>
                <a:ext cx="873812" cy="17684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24" name="TextBox 123"/>
              <p:cNvSpPr txBox="1"/>
              <p:nvPr/>
            </p:nvSpPr>
            <p:spPr>
              <a:xfrm>
                <a:off x="6006642" y="4476406"/>
                <a:ext cx="1418096" cy="535152"/>
              </a:xfrm>
              <a:prstGeom prst="rect">
                <a:avLst/>
              </a:prstGeom>
              <a:noFill/>
            </p:spPr>
            <p:txBody>
              <a:bodyPr wrap="square" lIns="0" tIns="0" rIns="0" bIns="0" rtlCol="0">
                <a:spAutoFit/>
              </a:bodyPr>
              <a:lstStyle/>
              <a:p>
                <a:r>
                  <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MS Regional Data center</a:t>
                </a:r>
              </a:p>
            </p:txBody>
          </p:sp>
          <p:sp>
            <p:nvSpPr>
              <p:cNvPr id="125" name="Freeform 5"/>
              <p:cNvSpPr>
                <a:spLocks noEditPoints="1"/>
              </p:cNvSpPr>
              <p:nvPr/>
            </p:nvSpPr>
            <p:spPr bwMode="black">
              <a:xfrm flipH="1">
                <a:off x="5878896" y="2693172"/>
                <a:ext cx="1088205" cy="16756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121" name="Freeform 25"/>
            <p:cNvSpPr>
              <a:spLocks noEditPoints="1"/>
            </p:cNvSpPr>
            <p:nvPr/>
          </p:nvSpPr>
          <p:spPr bwMode="auto">
            <a:xfrm>
              <a:off x="5301380" y="4391264"/>
              <a:ext cx="509192" cy="369687"/>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6" name="Title 1"/>
          <p:cNvSpPr txBox="1">
            <a:spLocks/>
          </p:cNvSpPr>
          <p:nvPr/>
        </p:nvSpPr>
        <p:spPr>
          <a:xfrm>
            <a:off x="274638" y="263054"/>
            <a:ext cx="9144000" cy="766364"/>
          </a:xfrm>
          <a:prstGeom prst="rect">
            <a:avLst/>
          </a:prstGeom>
        </p:spPr>
        <p:txBody>
          <a:bodyPr lIns="91440" rIns="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rgbClr val="00188F"/>
                    </a:gs>
                    <a:gs pos="100000">
                      <a:srgbClr val="00188F"/>
                    </a:gs>
                  </a:gsLst>
                  <a:lin ang="5400000" scaled="0"/>
                </a:gradFill>
              </a:rPr>
              <a:t>Store, backup, recover your data</a:t>
            </a:r>
          </a:p>
        </p:txBody>
      </p:sp>
      <p:grpSp>
        <p:nvGrpSpPr>
          <p:cNvPr id="127" name="Group 126"/>
          <p:cNvGrpSpPr/>
          <p:nvPr/>
        </p:nvGrpSpPr>
        <p:grpSpPr>
          <a:xfrm>
            <a:off x="5618747" y="3590900"/>
            <a:ext cx="1207629" cy="1207626"/>
            <a:chOff x="1755277" y="-1055867"/>
            <a:chExt cx="1207629" cy="1207626"/>
          </a:xfrm>
        </p:grpSpPr>
        <p:grpSp>
          <p:nvGrpSpPr>
            <p:cNvPr id="128" name="Group 127"/>
            <p:cNvGrpSpPr/>
            <p:nvPr/>
          </p:nvGrpSpPr>
          <p:grpSpPr>
            <a:xfrm>
              <a:off x="2028133" y="-766257"/>
              <a:ext cx="712207" cy="623645"/>
              <a:chOff x="6212945" y="1985876"/>
              <a:chExt cx="1519238" cy="1330326"/>
            </a:xfrm>
            <a:solidFill>
              <a:schemeClr val="accent2"/>
            </a:solidFill>
          </p:grpSpPr>
          <p:sp>
            <p:nvSpPr>
              <p:cNvPr id="130" name="Freeform 5"/>
              <p:cNvSpPr>
                <a:spLocks/>
              </p:cNvSpPr>
              <p:nvPr/>
            </p:nvSpPr>
            <p:spPr bwMode="auto">
              <a:xfrm>
                <a:off x="6749520" y="1985876"/>
                <a:ext cx="665163" cy="593725"/>
              </a:xfrm>
              <a:custGeom>
                <a:avLst/>
                <a:gdLst>
                  <a:gd name="T0" fmla="*/ 80 w 176"/>
                  <a:gd name="T1" fmla="*/ 145 h 157"/>
                  <a:gd name="T2" fmla="*/ 80 w 176"/>
                  <a:gd name="T3" fmla="*/ 144 h 157"/>
                  <a:gd name="T4" fmla="*/ 51 w 176"/>
                  <a:gd name="T5" fmla="*/ 136 h 157"/>
                  <a:gd name="T6" fmla="*/ 56 w 176"/>
                  <a:gd name="T7" fmla="*/ 119 h 157"/>
                  <a:gd name="T8" fmla="*/ 84 w 176"/>
                  <a:gd name="T9" fmla="*/ 127 h 157"/>
                  <a:gd name="T10" fmla="*/ 103 w 176"/>
                  <a:gd name="T11" fmla="*/ 113 h 157"/>
                  <a:gd name="T12" fmla="*/ 83 w 176"/>
                  <a:gd name="T13" fmla="*/ 95 h 157"/>
                  <a:gd name="T14" fmla="*/ 52 w 176"/>
                  <a:gd name="T15" fmla="*/ 63 h 157"/>
                  <a:gd name="T16" fmla="*/ 81 w 176"/>
                  <a:gd name="T17" fmla="*/ 32 h 157"/>
                  <a:gd name="T18" fmla="*/ 81 w 176"/>
                  <a:gd name="T19" fmla="*/ 14 h 157"/>
                  <a:gd name="T20" fmla="*/ 96 w 176"/>
                  <a:gd name="T21" fmla="*/ 14 h 157"/>
                  <a:gd name="T22" fmla="*/ 96 w 176"/>
                  <a:gd name="T23" fmla="*/ 31 h 157"/>
                  <a:gd name="T24" fmla="*/ 121 w 176"/>
                  <a:gd name="T25" fmla="*/ 37 h 157"/>
                  <a:gd name="T26" fmla="*/ 116 w 176"/>
                  <a:gd name="T27" fmla="*/ 54 h 157"/>
                  <a:gd name="T28" fmla="*/ 92 w 176"/>
                  <a:gd name="T29" fmla="*/ 48 h 157"/>
                  <a:gd name="T30" fmla="*/ 74 w 176"/>
                  <a:gd name="T31" fmla="*/ 60 h 157"/>
                  <a:gd name="T32" fmla="*/ 96 w 176"/>
                  <a:gd name="T33" fmla="*/ 78 h 157"/>
                  <a:gd name="T34" fmla="*/ 125 w 176"/>
                  <a:gd name="T35" fmla="*/ 111 h 157"/>
                  <a:gd name="T36" fmla="*/ 95 w 176"/>
                  <a:gd name="T37" fmla="*/ 143 h 157"/>
                  <a:gd name="T38" fmla="*/ 95 w 176"/>
                  <a:gd name="T39" fmla="*/ 145 h 157"/>
                  <a:gd name="T40" fmla="*/ 113 w 176"/>
                  <a:gd name="T41" fmla="*/ 145 h 157"/>
                  <a:gd name="T42" fmla="*/ 143 w 176"/>
                  <a:gd name="T43" fmla="*/ 157 h 157"/>
                  <a:gd name="T44" fmla="*/ 176 w 176"/>
                  <a:gd name="T45" fmla="*/ 88 h 157"/>
                  <a:gd name="T46" fmla="*/ 88 w 176"/>
                  <a:gd name="T47" fmla="*/ 0 h 157"/>
                  <a:gd name="T48" fmla="*/ 0 w 176"/>
                  <a:gd name="T49" fmla="*/ 88 h 157"/>
                  <a:gd name="T50" fmla="*/ 21 w 176"/>
                  <a:gd name="T51" fmla="*/ 145 h 157"/>
                  <a:gd name="T52" fmla="*/ 80 w 176"/>
                  <a:gd name="T5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57">
                    <a:moveTo>
                      <a:pt x="80" y="145"/>
                    </a:moveTo>
                    <a:cubicBezTo>
                      <a:pt x="80" y="144"/>
                      <a:pt x="80" y="144"/>
                      <a:pt x="80" y="144"/>
                    </a:cubicBezTo>
                    <a:cubicBezTo>
                      <a:pt x="69" y="144"/>
                      <a:pt x="58" y="141"/>
                      <a:pt x="51" y="136"/>
                    </a:cubicBezTo>
                    <a:cubicBezTo>
                      <a:pt x="56" y="119"/>
                      <a:pt x="56" y="119"/>
                      <a:pt x="56" y="119"/>
                    </a:cubicBezTo>
                    <a:cubicBezTo>
                      <a:pt x="63" y="124"/>
                      <a:pt x="73" y="127"/>
                      <a:pt x="84" y="127"/>
                    </a:cubicBezTo>
                    <a:cubicBezTo>
                      <a:pt x="95" y="127"/>
                      <a:pt x="103" y="122"/>
                      <a:pt x="103" y="113"/>
                    </a:cubicBezTo>
                    <a:cubicBezTo>
                      <a:pt x="103" y="105"/>
                      <a:pt x="97" y="100"/>
                      <a:pt x="83" y="95"/>
                    </a:cubicBezTo>
                    <a:cubicBezTo>
                      <a:pt x="64" y="88"/>
                      <a:pt x="52" y="79"/>
                      <a:pt x="52" y="63"/>
                    </a:cubicBezTo>
                    <a:cubicBezTo>
                      <a:pt x="52" y="47"/>
                      <a:pt x="63" y="35"/>
                      <a:pt x="81" y="32"/>
                    </a:cubicBezTo>
                    <a:cubicBezTo>
                      <a:pt x="81" y="14"/>
                      <a:pt x="81" y="14"/>
                      <a:pt x="81" y="14"/>
                    </a:cubicBezTo>
                    <a:cubicBezTo>
                      <a:pt x="96" y="14"/>
                      <a:pt x="96" y="14"/>
                      <a:pt x="96" y="14"/>
                    </a:cubicBezTo>
                    <a:cubicBezTo>
                      <a:pt x="96" y="31"/>
                      <a:pt x="96" y="31"/>
                      <a:pt x="96" y="31"/>
                    </a:cubicBezTo>
                    <a:cubicBezTo>
                      <a:pt x="107" y="31"/>
                      <a:pt x="115" y="34"/>
                      <a:pt x="121" y="37"/>
                    </a:cubicBezTo>
                    <a:cubicBezTo>
                      <a:pt x="116" y="54"/>
                      <a:pt x="116" y="54"/>
                      <a:pt x="116" y="54"/>
                    </a:cubicBezTo>
                    <a:cubicBezTo>
                      <a:pt x="112" y="52"/>
                      <a:pt x="104" y="48"/>
                      <a:pt x="92" y="48"/>
                    </a:cubicBezTo>
                    <a:cubicBezTo>
                      <a:pt x="79" y="48"/>
                      <a:pt x="74" y="54"/>
                      <a:pt x="74" y="60"/>
                    </a:cubicBezTo>
                    <a:cubicBezTo>
                      <a:pt x="74" y="68"/>
                      <a:pt x="81" y="72"/>
                      <a:pt x="96" y="78"/>
                    </a:cubicBezTo>
                    <a:cubicBezTo>
                      <a:pt x="117" y="85"/>
                      <a:pt x="125" y="95"/>
                      <a:pt x="125" y="111"/>
                    </a:cubicBezTo>
                    <a:cubicBezTo>
                      <a:pt x="125" y="127"/>
                      <a:pt x="115" y="140"/>
                      <a:pt x="95" y="143"/>
                    </a:cubicBezTo>
                    <a:cubicBezTo>
                      <a:pt x="95" y="145"/>
                      <a:pt x="95" y="145"/>
                      <a:pt x="95" y="145"/>
                    </a:cubicBezTo>
                    <a:cubicBezTo>
                      <a:pt x="113" y="145"/>
                      <a:pt x="113" y="145"/>
                      <a:pt x="113" y="145"/>
                    </a:cubicBezTo>
                    <a:cubicBezTo>
                      <a:pt x="125" y="145"/>
                      <a:pt x="135" y="150"/>
                      <a:pt x="143" y="157"/>
                    </a:cubicBezTo>
                    <a:cubicBezTo>
                      <a:pt x="163" y="141"/>
                      <a:pt x="176" y="116"/>
                      <a:pt x="176" y="88"/>
                    </a:cubicBezTo>
                    <a:cubicBezTo>
                      <a:pt x="176" y="39"/>
                      <a:pt x="137" y="0"/>
                      <a:pt x="88" y="0"/>
                    </a:cubicBezTo>
                    <a:cubicBezTo>
                      <a:pt x="40" y="0"/>
                      <a:pt x="0" y="39"/>
                      <a:pt x="0" y="88"/>
                    </a:cubicBezTo>
                    <a:cubicBezTo>
                      <a:pt x="0" y="110"/>
                      <a:pt x="8" y="129"/>
                      <a:pt x="21" y="145"/>
                    </a:cubicBezTo>
                    <a:cubicBezTo>
                      <a:pt x="80" y="145"/>
                      <a:pt x="80" y="145"/>
                      <a:pt x="8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p:cNvSpPr>
                <a:spLocks/>
              </p:cNvSpPr>
              <p:nvPr/>
            </p:nvSpPr>
            <p:spPr bwMode="auto">
              <a:xfrm>
                <a:off x="6212945" y="2514514"/>
                <a:ext cx="1519238" cy="801688"/>
              </a:xfrm>
              <a:custGeom>
                <a:avLst/>
                <a:gdLst>
                  <a:gd name="T0" fmla="*/ 367 w 402"/>
                  <a:gd name="T1" fmla="*/ 8 h 212"/>
                  <a:gd name="T2" fmla="*/ 299 w 402"/>
                  <a:gd name="T3" fmla="*/ 76 h 212"/>
                  <a:gd name="T4" fmla="*/ 193 w 402"/>
                  <a:gd name="T5" fmla="*/ 76 h 212"/>
                  <a:gd name="T6" fmla="*/ 189 w 402"/>
                  <a:gd name="T7" fmla="*/ 72 h 212"/>
                  <a:gd name="T8" fmla="*/ 189 w 402"/>
                  <a:gd name="T9" fmla="*/ 68 h 212"/>
                  <a:gd name="T10" fmla="*/ 193 w 402"/>
                  <a:gd name="T11" fmla="*/ 65 h 212"/>
                  <a:gd name="T12" fmla="*/ 255 w 402"/>
                  <a:gd name="T13" fmla="*/ 65 h 212"/>
                  <a:gd name="T14" fmla="*/ 275 w 402"/>
                  <a:gd name="T15" fmla="*/ 45 h 212"/>
                  <a:gd name="T16" fmla="*/ 255 w 402"/>
                  <a:gd name="T17" fmla="*/ 26 h 212"/>
                  <a:gd name="T18" fmla="*/ 103 w 402"/>
                  <a:gd name="T19" fmla="*/ 26 h 212"/>
                  <a:gd name="T20" fmla="*/ 90 w 402"/>
                  <a:gd name="T21" fmla="*/ 32 h 212"/>
                  <a:gd name="T22" fmla="*/ 6 w 402"/>
                  <a:gd name="T23" fmla="*/ 116 h 212"/>
                  <a:gd name="T24" fmla="*/ 0 w 402"/>
                  <a:gd name="T25" fmla="*/ 130 h 212"/>
                  <a:gd name="T26" fmla="*/ 0 w 402"/>
                  <a:gd name="T27" fmla="*/ 194 h 212"/>
                  <a:gd name="T28" fmla="*/ 6 w 402"/>
                  <a:gd name="T29" fmla="*/ 207 h 212"/>
                  <a:gd name="T30" fmla="*/ 19 w 402"/>
                  <a:gd name="T31" fmla="*/ 212 h 212"/>
                  <a:gd name="T32" fmla="*/ 33 w 402"/>
                  <a:gd name="T33" fmla="*/ 207 h 212"/>
                  <a:gd name="T34" fmla="*/ 111 w 402"/>
                  <a:gd name="T35" fmla="*/ 128 h 212"/>
                  <a:gd name="T36" fmla="*/ 293 w 402"/>
                  <a:gd name="T37" fmla="*/ 128 h 212"/>
                  <a:gd name="T38" fmla="*/ 307 w 402"/>
                  <a:gd name="T39" fmla="*/ 123 h 212"/>
                  <a:gd name="T40" fmla="*/ 394 w 402"/>
                  <a:gd name="T41" fmla="*/ 35 h 212"/>
                  <a:gd name="T42" fmla="*/ 394 w 402"/>
                  <a:gd name="T43" fmla="*/ 8 h 212"/>
                  <a:gd name="T44" fmla="*/ 367 w 402"/>
                  <a:gd name="T4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212">
                    <a:moveTo>
                      <a:pt x="367" y="8"/>
                    </a:moveTo>
                    <a:cubicBezTo>
                      <a:pt x="299" y="76"/>
                      <a:pt x="299" y="76"/>
                      <a:pt x="299" y="76"/>
                    </a:cubicBezTo>
                    <a:cubicBezTo>
                      <a:pt x="193" y="76"/>
                      <a:pt x="193" y="76"/>
                      <a:pt x="193" y="76"/>
                    </a:cubicBezTo>
                    <a:cubicBezTo>
                      <a:pt x="191" y="76"/>
                      <a:pt x="189" y="74"/>
                      <a:pt x="189" y="72"/>
                    </a:cubicBezTo>
                    <a:cubicBezTo>
                      <a:pt x="189" y="68"/>
                      <a:pt x="189" y="68"/>
                      <a:pt x="189" y="68"/>
                    </a:cubicBezTo>
                    <a:cubicBezTo>
                      <a:pt x="189" y="66"/>
                      <a:pt x="191" y="65"/>
                      <a:pt x="193" y="65"/>
                    </a:cubicBezTo>
                    <a:cubicBezTo>
                      <a:pt x="255" y="65"/>
                      <a:pt x="255" y="65"/>
                      <a:pt x="255" y="65"/>
                    </a:cubicBezTo>
                    <a:cubicBezTo>
                      <a:pt x="266" y="65"/>
                      <a:pt x="275" y="56"/>
                      <a:pt x="275" y="45"/>
                    </a:cubicBezTo>
                    <a:cubicBezTo>
                      <a:pt x="275" y="35"/>
                      <a:pt x="266" y="26"/>
                      <a:pt x="255" y="26"/>
                    </a:cubicBezTo>
                    <a:cubicBezTo>
                      <a:pt x="103" y="26"/>
                      <a:pt x="103" y="26"/>
                      <a:pt x="103" y="26"/>
                    </a:cubicBezTo>
                    <a:cubicBezTo>
                      <a:pt x="98" y="26"/>
                      <a:pt x="93" y="28"/>
                      <a:pt x="90" y="32"/>
                    </a:cubicBezTo>
                    <a:cubicBezTo>
                      <a:pt x="6" y="116"/>
                      <a:pt x="6" y="116"/>
                      <a:pt x="6" y="116"/>
                    </a:cubicBezTo>
                    <a:cubicBezTo>
                      <a:pt x="2" y="119"/>
                      <a:pt x="0" y="124"/>
                      <a:pt x="0" y="130"/>
                    </a:cubicBezTo>
                    <a:cubicBezTo>
                      <a:pt x="0" y="133"/>
                      <a:pt x="0" y="191"/>
                      <a:pt x="0" y="194"/>
                    </a:cubicBezTo>
                    <a:cubicBezTo>
                      <a:pt x="0" y="198"/>
                      <a:pt x="2" y="203"/>
                      <a:pt x="6" y="207"/>
                    </a:cubicBezTo>
                    <a:cubicBezTo>
                      <a:pt x="9" y="210"/>
                      <a:pt x="14" y="212"/>
                      <a:pt x="19" y="212"/>
                    </a:cubicBezTo>
                    <a:cubicBezTo>
                      <a:pt x="24" y="212"/>
                      <a:pt x="29" y="210"/>
                      <a:pt x="33" y="207"/>
                    </a:cubicBezTo>
                    <a:cubicBezTo>
                      <a:pt x="111" y="128"/>
                      <a:pt x="111" y="128"/>
                      <a:pt x="111" y="128"/>
                    </a:cubicBezTo>
                    <a:cubicBezTo>
                      <a:pt x="293" y="128"/>
                      <a:pt x="293" y="128"/>
                      <a:pt x="293" y="128"/>
                    </a:cubicBezTo>
                    <a:cubicBezTo>
                      <a:pt x="298" y="128"/>
                      <a:pt x="303" y="126"/>
                      <a:pt x="307" y="123"/>
                    </a:cubicBezTo>
                    <a:cubicBezTo>
                      <a:pt x="394" y="35"/>
                      <a:pt x="394" y="35"/>
                      <a:pt x="394" y="35"/>
                    </a:cubicBezTo>
                    <a:cubicBezTo>
                      <a:pt x="402" y="28"/>
                      <a:pt x="402" y="15"/>
                      <a:pt x="394" y="8"/>
                    </a:cubicBezTo>
                    <a:cubicBezTo>
                      <a:pt x="387" y="0"/>
                      <a:pt x="375" y="0"/>
                      <a:pt x="3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98"/>
            <p:cNvSpPr>
              <a:spLocks noEditPoints="1"/>
            </p:cNvSpPr>
            <p:nvPr/>
          </p:nvSpPr>
          <p:spPr bwMode="auto">
            <a:xfrm>
              <a:off x="1755277" y="-1055867"/>
              <a:ext cx="1207629" cy="1207626"/>
            </a:xfrm>
            <a:custGeom>
              <a:avLst/>
              <a:gdLst>
                <a:gd name="T0" fmla="*/ 0 w 353"/>
                <a:gd name="T1" fmla="*/ 177 h 353"/>
                <a:gd name="T2" fmla="*/ 177 w 353"/>
                <a:gd name="T3" fmla="*/ 0 h 353"/>
                <a:gd name="T4" fmla="*/ 177 w 353"/>
                <a:gd name="T5" fmla="*/ 0 h 353"/>
                <a:gd name="T6" fmla="*/ 353 w 353"/>
                <a:gd name="T7" fmla="*/ 177 h 353"/>
                <a:gd name="T8" fmla="*/ 353 w 353"/>
                <a:gd name="T9" fmla="*/ 177 h 353"/>
                <a:gd name="T10" fmla="*/ 177 w 353"/>
                <a:gd name="T11" fmla="*/ 353 h 353"/>
                <a:gd name="T12" fmla="*/ 177 w 353"/>
                <a:gd name="T13" fmla="*/ 353 h 353"/>
                <a:gd name="T14" fmla="*/ 0 w 353"/>
                <a:gd name="T15" fmla="*/ 177 h 353"/>
                <a:gd name="T16" fmla="*/ 71 w 353"/>
                <a:gd name="T17" fmla="*/ 71 h 353"/>
                <a:gd name="T18" fmla="*/ 27 w 353"/>
                <a:gd name="T19" fmla="*/ 177 h 353"/>
                <a:gd name="T20" fmla="*/ 27 w 353"/>
                <a:gd name="T21" fmla="*/ 177 h 353"/>
                <a:gd name="T22" fmla="*/ 71 w 353"/>
                <a:gd name="T23" fmla="*/ 283 h 353"/>
                <a:gd name="T24" fmla="*/ 71 w 353"/>
                <a:gd name="T25" fmla="*/ 283 h 353"/>
                <a:gd name="T26" fmla="*/ 177 w 353"/>
                <a:gd name="T27" fmla="*/ 326 h 353"/>
                <a:gd name="T28" fmla="*/ 177 w 353"/>
                <a:gd name="T29" fmla="*/ 326 h 353"/>
                <a:gd name="T30" fmla="*/ 283 w 353"/>
                <a:gd name="T31" fmla="*/ 283 h 353"/>
                <a:gd name="T32" fmla="*/ 283 w 353"/>
                <a:gd name="T33" fmla="*/ 283 h 353"/>
                <a:gd name="T34" fmla="*/ 327 w 353"/>
                <a:gd name="T35" fmla="*/ 177 h 353"/>
                <a:gd name="T36" fmla="*/ 327 w 353"/>
                <a:gd name="T37" fmla="*/ 177 h 353"/>
                <a:gd name="T38" fmla="*/ 283 w 353"/>
                <a:gd name="T39" fmla="*/ 71 h 353"/>
                <a:gd name="T40" fmla="*/ 283 w 353"/>
                <a:gd name="T41" fmla="*/ 71 h 353"/>
                <a:gd name="T42" fmla="*/ 177 w 353"/>
                <a:gd name="T43" fmla="*/ 27 h 353"/>
                <a:gd name="T44" fmla="*/ 177 w 353"/>
                <a:gd name="T45" fmla="*/ 27 h 353"/>
                <a:gd name="T46" fmla="*/ 71 w 353"/>
                <a:gd name="T47" fmla="*/ 7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53">
                  <a:moveTo>
                    <a:pt x="0" y="177"/>
                  </a:moveTo>
                  <a:cubicBezTo>
                    <a:pt x="0" y="79"/>
                    <a:pt x="79" y="0"/>
                    <a:pt x="177" y="0"/>
                  </a:cubicBezTo>
                  <a:cubicBezTo>
                    <a:pt x="177" y="0"/>
                    <a:pt x="177" y="0"/>
                    <a:pt x="177" y="0"/>
                  </a:cubicBezTo>
                  <a:cubicBezTo>
                    <a:pt x="274" y="0"/>
                    <a:pt x="353" y="79"/>
                    <a:pt x="353" y="177"/>
                  </a:cubicBezTo>
                  <a:cubicBezTo>
                    <a:pt x="353" y="177"/>
                    <a:pt x="353" y="177"/>
                    <a:pt x="353" y="177"/>
                  </a:cubicBezTo>
                  <a:cubicBezTo>
                    <a:pt x="353" y="274"/>
                    <a:pt x="274" y="353"/>
                    <a:pt x="177" y="353"/>
                  </a:cubicBezTo>
                  <a:cubicBezTo>
                    <a:pt x="177" y="353"/>
                    <a:pt x="177" y="353"/>
                    <a:pt x="177" y="353"/>
                  </a:cubicBezTo>
                  <a:cubicBezTo>
                    <a:pt x="79" y="353"/>
                    <a:pt x="0" y="274"/>
                    <a:pt x="0" y="177"/>
                  </a:cubicBezTo>
                  <a:close/>
                  <a:moveTo>
                    <a:pt x="71" y="71"/>
                  </a:moveTo>
                  <a:cubicBezTo>
                    <a:pt x="44" y="98"/>
                    <a:pt x="27" y="135"/>
                    <a:pt x="27" y="177"/>
                  </a:cubicBezTo>
                  <a:cubicBezTo>
                    <a:pt x="27" y="177"/>
                    <a:pt x="27" y="177"/>
                    <a:pt x="27" y="177"/>
                  </a:cubicBezTo>
                  <a:cubicBezTo>
                    <a:pt x="27" y="218"/>
                    <a:pt x="44" y="255"/>
                    <a:pt x="71" y="283"/>
                  </a:cubicBezTo>
                  <a:cubicBezTo>
                    <a:pt x="71" y="283"/>
                    <a:pt x="71" y="283"/>
                    <a:pt x="71" y="283"/>
                  </a:cubicBezTo>
                  <a:cubicBezTo>
                    <a:pt x="98" y="310"/>
                    <a:pt x="135" y="326"/>
                    <a:pt x="177" y="326"/>
                  </a:cubicBezTo>
                  <a:cubicBezTo>
                    <a:pt x="177" y="326"/>
                    <a:pt x="177" y="326"/>
                    <a:pt x="177" y="326"/>
                  </a:cubicBezTo>
                  <a:cubicBezTo>
                    <a:pt x="218" y="326"/>
                    <a:pt x="256" y="310"/>
                    <a:pt x="283" y="283"/>
                  </a:cubicBezTo>
                  <a:cubicBezTo>
                    <a:pt x="283" y="283"/>
                    <a:pt x="283" y="283"/>
                    <a:pt x="283" y="283"/>
                  </a:cubicBezTo>
                  <a:cubicBezTo>
                    <a:pt x="310" y="255"/>
                    <a:pt x="327" y="218"/>
                    <a:pt x="327" y="177"/>
                  </a:cubicBezTo>
                  <a:cubicBezTo>
                    <a:pt x="327" y="177"/>
                    <a:pt x="327" y="177"/>
                    <a:pt x="327" y="177"/>
                  </a:cubicBezTo>
                  <a:cubicBezTo>
                    <a:pt x="327" y="135"/>
                    <a:pt x="310" y="98"/>
                    <a:pt x="283" y="71"/>
                  </a:cubicBezTo>
                  <a:cubicBezTo>
                    <a:pt x="283" y="71"/>
                    <a:pt x="283" y="71"/>
                    <a:pt x="283" y="71"/>
                  </a:cubicBezTo>
                  <a:cubicBezTo>
                    <a:pt x="256" y="44"/>
                    <a:pt x="218" y="27"/>
                    <a:pt x="177" y="27"/>
                  </a:cubicBezTo>
                  <a:cubicBezTo>
                    <a:pt x="177" y="27"/>
                    <a:pt x="177" y="27"/>
                    <a:pt x="177" y="27"/>
                  </a:cubicBezTo>
                  <a:cubicBezTo>
                    <a:pt x="135" y="27"/>
                    <a:pt x="98" y="44"/>
                    <a:pt x="71"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94422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1000"/>
                                        <p:tgtEl>
                                          <p:spTgt spid="101"/>
                                        </p:tgtEl>
                                      </p:cBhvr>
                                    </p:animEffect>
                                  </p:childTnLst>
                                </p:cTn>
                              </p:par>
                              <p:par>
                                <p:cTn id="8" presetID="10" presetClass="entr" presetSubtype="0" fill="hold" nodeType="withEffect">
                                  <p:stCondLst>
                                    <p:cond delay="225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par>
                          <p:cTn id="11" fill="hold">
                            <p:stCondLst>
                              <p:cond delay="2750"/>
                            </p:stCondLst>
                            <p:childTnLst>
                              <p:par>
                                <p:cTn id="12" presetID="10" presetClass="entr" presetSubtype="0"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childTnLst>
                          </p:cTn>
                        </p:par>
                        <p:par>
                          <p:cTn id="15" fill="hold">
                            <p:stCondLst>
                              <p:cond delay="3250"/>
                            </p:stCondLst>
                            <p:childTnLst>
                              <p:par>
                                <p:cTn id="16" presetID="10" presetClass="entr" presetSubtype="0"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450"/>
                                        <p:tgtEl>
                                          <p:spTgt spid="115"/>
                                        </p:tgtEl>
                                      </p:cBhvr>
                                    </p:animEffect>
                                  </p:childTnLst>
                                </p:cTn>
                              </p:par>
                            </p:childTnLst>
                          </p:cTn>
                        </p:par>
                        <p:par>
                          <p:cTn id="19" fill="hold">
                            <p:stCondLst>
                              <p:cond delay="3700"/>
                            </p:stCondLst>
                            <p:childTnLst>
                              <p:par>
                                <p:cTn id="20" presetID="10"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6" presetClass="emph" presetSubtype="0" decel="100000" fill="hold" nodeType="withEffect">
                                  <p:stCondLst>
                                    <p:cond delay="250"/>
                                  </p:stCondLst>
                                  <p:childTnLst>
                                    <p:animScale>
                                      <p:cBhvr>
                                        <p:cTn id="24" dur="250" fill="hold"/>
                                        <p:tgtEl>
                                          <p:spTgt spid="119"/>
                                        </p:tgtEl>
                                      </p:cBhvr>
                                      <p:by x="115000" y="115000"/>
                                    </p:animScale>
                                  </p:childTnLst>
                                </p:cTn>
                              </p:par>
                              <p:par>
                                <p:cTn id="25" presetID="6" presetClass="emph" presetSubtype="0" decel="100000" fill="hold" nodeType="withEffect">
                                  <p:stCondLst>
                                    <p:cond delay="500"/>
                                  </p:stCondLst>
                                  <p:childTnLst>
                                    <p:animScale>
                                      <p:cBhvr>
                                        <p:cTn id="26" dur="200" fill="hold"/>
                                        <p:tgtEl>
                                          <p:spTgt spid="119"/>
                                        </p:tgtEl>
                                      </p:cBhvr>
                                      <p:by x="98000" y="98000"/>
                                    </p:animScale>
                                  </p:childTnLst>
                                </p:cTn>
                              </p:par>
                              <p:par>
                                <p:cTn id="27" presetID="10" presetClass="entr" presetSubtype="0" fill="hold" grpId="0" nodeType="withEffect">
                                  <p:stCondLst>
                                    <p:cond delay="65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4850"/>
                            </p:stCondLst>
                            <p:childTnLst>
                              <p:par>
                                <p:cTn id="31" presetID="10" presetClass="entr" presetSubtype="0"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6" presetClass="emph" presetSubtype="0" decel="100000" fill="hold" nodeType="withEffect">
                                  <p:stCondLst>
                                    <p:cond delay="500"/>
                                  </p:stCondLst>
                                  <p:childTnLst>
                                    <p:animScale>
                                      <p:cBhvr>
                                        <p:cTn id="35" dur="250" fill="hold"/>
                                        <p:tgtEl>
                                          <p:spTgt spid="108"/>
                                        </p:tgtEl>
                                      </p:cBhvr>
                                      <p:by x="115000" y="115000"/>
                                    </p:animScale>
                                  </p:childTnLst>
                                </p:cTn>
                              </p:par>
                              <p:par>
                                <p:cTn id="36" presetID="6" presetClass="emph" presetSubtype="0" decel="100000" fill="hold" nodeType="withEffect">
                                  <p:stCondLst>
                                    <p:cond delay="750"/>
                                  </p:stCondLst>
                                  <p:childTnLst>
                                    <p:animScale>
                                      <p:cBhvr>
                                        <p:cTn id="37" dur="200" fill="hold"/>
                                        <p:tgtEl>
                                          <p:spTgt spid="108"/>
                                        </p:tgtEl>
                                      </p:cBhvr>
                                      <p:by x="98000" y="98000"/>
                                    </p:animScale>
                                  </p:childTnLst>
                                </p:cTn>
                              </p:par>
                              <p:par>
                                <p:cTn id="38" presetID="53" presetClass="entr" presetSubtype="16" fill="hold" nodeType="withEffect">
                                  <p:stCondLst>
                                    <p:cond delay="0"/>
                                  </p:stCondLst>
                                  <p:childTnLst>
                                    <p:set>
                                      <p:cBhvr>
                                        <p:cTn id="39" dur="1" fill="hold">
                                          <p:stCondLst>
                                            <p:cond delay="0"/>
                                          </p:stCondLst>
                                        </p:cTn>
                                        <p:tgtEl>
                                          <p:spTgt spid="127"/>
                                        </p:tgtEl>
                                        <p:attrNameLst>
                                          <p:attrName>style.visibility</p:attrName>
                                        </p:attrNameLst>
                                      </p:cBhvr>
                                      <p:to>
                                        <p:strVal val="visible"/>
                                      </p:to>
                                    </p:set>
                                    <p:anim calcmode="lin" valueType="num">
                                      <p:cBhvr>
                                        <p:cTn id="40" dur="500" fill="hold"/>
                                        <p:tgtEl>
                                          <p:spTgt spid="127"/>
                                        </p:tgtEl>
                                        <p:attrNameLst>
                                          <p:attrName>ppt_w</p:attrName>
                                        </p:attrNameLst>
                                      </p:cBhvr>
                                      <p:tavLst>
                                        <p:tav tm="0">
                                          <p:val>
                                            <p:fltVal val="0"/>
                                          </p:val>
                                        </p:tav>
                                        <p:tav tm="100000">
                                          <p:val>
                                            <p:strVal val="#ppt_w"/>
                                          </p:val>
                                        </p:tav>
                                      </p:tavLst>
                                    </p:anim>
                                    <p:anim calcmode="lin" valueType="num">
                                      <p:cBhvr>
                                        <p:cTn id="41" dur="500" fill="hold"/>
                                        <p:tgtEl>
                                          <p:spTgt spid="127"/>
                                        </p:tgtEl>
                                        <p:attrNameLst>
                                          <p:attrName>ppt_h</p:attrName>
                                        </p:attrNameLst>
                                      </p:cBhvr>
                                      <p:tavLst>
                                        <p:tav tm="0">
                                          <p:val>
                                            <p:fltVal val="0"/>
                                          </p:val>
                                        </p:tav>
                                        <p:tav tm="100000">
                                          <p:val>
                                            <p:strVal val="#ppt_h"/>
                                          </p:val>
                                        </p:tav>
                                      </p:tavLst>
                                    </p:anim>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1" grpId="0" animBg="1"/>
      <p:bldP spid="107" grpId="0" animBg="1"/>
      <p:bldP spid="1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recover your data</a:t>
            </a: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using 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backup </a:t>
            </a:r>
          </a:p>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to 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rgbClr val="00188F"/>
                    </a:gs>
                    <a:gs pos="30000">
                      <a:srgbClr val="00188F"/>
                    </a:gs>
                  </a:gsLst>
                  <a:lin ang="5400000" scaled="0"/>
                </a:gradFill>
                <a:latin typeface="Segoe UI Light"/>
              </a:rPr>
              <a:t>Microsoft SQL Server</a:t>
            </a: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a:solidFill>
                  <a:schemeClr val="bg1">
                    <a:lumMod val="50000"/>
                  </a:schemeClr>
                </a:solidFill>
              </a:rPr>
              <a:t> Center Data Protection Manager</a:t>
            </a:r>
          </a:p>
          <a:p>
            <a:pPr>
              <a:lnSpc>
                <a:spcPct val="90000"/>
              </a:lnSpc>
              <a:spcAft>
                <a:spcPts val="400"/>
              </a:spcAft>
            </a:pPr>
            <a:r>
              <a:rPr lang="en-US" sz="2000" spc="-50" dirty="0">
                <a:solidFill>
                  <a:schemeClr val="bg1">
                    <a:lumMod val="50000"/>
                  </a:schemeClr>
                </a:solidFill>
              </a:rPr>
              <a:t>Backup and recover files/folders from Windows Server 2012 SP1</a:t>
            </a: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chemeClr val="tx2"/>
                    </a:gs>
                    <a:gs pos="30000">
                      <a:schemeClr val="tx2"/>
                    </a:gs>
                  </a:gsLst>
                  <a:lin ang="5400000" scaled="0"/>
                </a:gradFill>
                <a:latin typeface="+mj-lt"/>
              </a:rPr>
              <a:t>Microsoft Azure Backup</a:t>
            </a: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recover your data</a:t>
            </a:r>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Simple, familiar, integrated</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and recovery</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Easy set up</a:t>
            </a: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Essentials</a:t>
            </a:r>
          </a:p>
          <a:p>
            <a:r>
              <a:rPr lang="en-US" dirty="0">
                <a:ln w="12700">
                  <a:noFill/>
                </a:ln>
                <a:gradFill>
                  <a:gsLst>
                    <a:gs pos="0">
                      <a:srgbClr val="FFFFFF"/>
                    </a:gs>
                    <a:gs pos="83000">
                      <a:srgbClr val="FFFFFF"/>
                    </a:gs>
                  </a:gsLst>
                  <a:lin ang="5400000" scaled="1"/>
                </a:gradFill>
              </a:rPr>
              <a:t>Windows Server 2008 R2 (SP1)</a:t>
            </a:r>
          </a:p>
          <a:p>
            <a:endParaRPr lang="en-US" dirty="0">
              <a:ln w="12700">
                <a:noFill/>
              </a:ln>
              <a:gradFill>
                <a:gsLst>
                  <a:gs pos="0">
                    <a:srgbClr val="FFFFFF"/>
                  </a:gs>
                  <a:gs pos="83000">
                    <a:srgbClr val="FFFFFF"/>
                  </a:gs>
                </a:gsLst>
                <a:lin ang="5400000" scaled="1"/>
              </a:gradFill>
            </a:endParaRPr>
          </a:p>
          <a:p>
            <a:br>
              <a:rPr lang="en-US" dirty="0">
                <a:ln w="12700">
                  <a:noFill/>
                </a:ln>
                <a:gradFill>
                  <a:gsLst>
                    <a:gs pos="0">
                      <a:srgbClr val="FFFFFF"/>
                    </a:gs>
                    <a:gs pos="83000">
                      <a:srgbClr val="FFFFFF"/>
                    </a:gs>
                  </a:gsLst>
                  <a:lin ang="5400000" scaled="1"/>
                </a:gradFill>
              </a:rPr>
            </a:br>
            <a:r>
              <a:rPr lang="en-US" dirty="0">
                <a:ln w="12700">
                  <a:noFill/>
                </a:ln>
                <a:gradFill>
                  <a:gsLst>
                    <a:gs pos="0">
                      <a:srgbClr val="FFFFFF"/>
                    </a:gs>
                    <a:gs pos="83000">
                      <a:srgbClr val="FFFFFF"/>
                    </a:gs>
                  </a:gsLst>
                  <a:lin ang="5400000" scaled="1"/>
                </a:gradFill>
              </a:rPr>
              <a:t>System 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34</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Virtual datacenter</a:t>
            </a: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IT Admin</a:t>
              </a: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Developers</a:t>
              </a: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a:solidFill>
                    <a:schemeClr val="bg1"/>
                  </a:solidFill>
                </a:rPr>
                <a:t>Your Datacenter</a:t>
              </a: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test/</a:t>
            </a:r>
            <a:r>
              <a:rPr lang="en-US" sz="2000" b="0" dirty="0" err="1">
                <a:gradFill>
                  <a:gsLst>
                    <a:gs pos="69027">
                      <a:srgbClr val="FFFFFF"/>
                    </a:gs>
                    <a:gs pos="56000">
                      <a:srgbClr val="FFFFFF"/>
                    </a:gs>
                  </a:gsLst>
                  <a:lin ang="5400000" scaled="0"/>
                </a:gradFill>
                <a:latin typeface="+mn-lt"/>
              </a:rPr>
              <a:t>dev</a:t>
            </a:r>
            <a:r>
              <a:rPr lang="en-US" sz="2000" b="0" dirty="0">
                <a:gradFill>
                  <a:gsLst>
                    <a:gs pos="69027">
                      <a:srgbClr val="FFFFFF"/>
                    </a:gs>
                    <a:gs pos="56000">
                      <a:srgbClr val="FFFFFF"/>
                    </a:gs>
                  </a:gsLst>
                  <a:lin ang="5400000" scaled="0"/>
                </a:gradFill>
                <a:latin typeface="+mn-lt"/>
              </a:rPr>
              <a:t> environment</a:t>
            </a:r>
          </a:p>
        </p:txBody>
      </p:sp>
      <p:sp>
        <p:nvSpPr>
          <p:cNvPr id="2" name="Title 1"/>
          <p:cNvSpPr>
            <a:spLocks noGrp="1"/>
          </p:cNvSpPr>
          <p:nvPr>
            <p:ph type="title"/>
          </p:nvPr>
        </p:nvSpPr>
        <p:spPr/>
        <p:txBody>
          <a:bodyPr/>
          <a:lstStyle/>
          <a:p>
            <a:r>
              <a:rPr lang="en-US" dirty="0"/>
              <a:t>Develop, test, run your apps</a:t>
            </a:r>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budget</a:t>
            </a:r>
          </a:p>
          <a:p>
            <a:pPr>
              <a:lnSpc>
                <a:spcPct val="90000"/>
              </a:lnSpc>
              <a:spcAft>
                <a:spcPts val="400"/>
              </a:spcAft>
            </a:pPr>
            <a:r>
              <a:rPr lang="en-US" sz="2000" spc="-49" dirty="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with VMs</a:t>
            </a:r>
          </a:p>
          <a:p>
            <a:pPr>
              <a:lnSpc>
                <a:spcPct val="90000"/>
              </a:lnSpc>
              <a:spcAft>
                <a:spcPts val="400"/>
              </a:spcAft>
            </a:pPr>
            <a:r>
              <a:rPr lang="en-US" sz="2000" spc="-49" dirty="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a:gradFill>
                  <a:gsLst>
                    <a:gs pos="2917">
                      <a:schemeClr val="tx1"/>
                    </a:gs>
                    <a:gs pos="30000">
                      <a:schemeClr val="tx1"/>
                    </a:gs>
                  </a:gsLst>
                  <a:lin ang="5400000" scaled="0"/>
                </a:gradFill>
              </a:rPr>
              <a:t>Realistic scale tests often 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and development on-premises</a:t>
            </a: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581332" y="2629518"/>
            <a:ext cx="1840014" cy="448646"/>
            <a:chOff x="1606732" y="2629518"/>
            <a:chExt cx="1840014" cy="448646"/>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5" name="Rectangle 64"/>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Developers</a:t>
              </a:r>
            </a:p>
          </p:txBody>
        </p:sp>
      </p:grpSp>
      <p:grpSp>
        <p:nvGrpSpPr>
          <p:cNvPr id="70" name="Group 69"/>
          <p:cNvGrpSpPr/>
          <p:nvPr/>
        </p:nvGrpSpPr>
        <p:grpSpPr>
          <a:xfrm>
            <a:off x="6330223" y="5762606"/>
            <a:ext cx="1840014" cy="448646"/>
            <a:chOff x="1606732" y="2629518"/>
            <a:chExt cx="1840014" cy="448646"/>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2" name="Rectangle 71"/>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IT Admin</a:t>
              </a:r>
            </a:p>
          </p:txBody>
        </p:sp>
      </p:grpSp>
      <p:sp>
        <p:nvSpPr>
          <p:cNvPr id="2" name="Title 1"/>
          <p:cNvSpPr>
            <a:spLocks noGrp="1"/>
          </p:cNvSpPr>
          <p:nvPr>
            <p:ph type="title"/>
          </p:nvPr>
        </p:nvSpPr>
        <p:spPr>
          <a:xfrm>
            <a:off x="274638" y="292082"/>
            <a:ext cx="11375536" cy="932563"/>
          </a:xfrm>
        </p:spPr>
        <p:txBody>
          <a:bodyPr/>
          <a:lstStyle/>
          <a:p>
            <a:r>
              <a:rPr lang="en-US" dirty="0"/>
              <a:t>Develop, test, run your apps</a:t>
            </a:r>
          </a:p>
        </p:txBody>
      </p:sp>
      <p:sp>
        <p:nvSpPr>
          <p:cNvPr id="40" name="TextBox 39"/>
          <p:cNvSpPr txBox="1"/>
          <p:nvPr/>
        </p:nvSpPr>
        <p:spPr>
          <a:xfrm>
            <a:off x="516373" y="4231497"/>
            <a:ext cx="5626001" cy="2213939"/>
          </a:xfrm>
          <a:prstGeom prst="rect">
            <a:avLst/>
          </a:prstGeom>
          <a:noFill/>
        </p:spPr>
        <p:txBody>
          <a:bodyPr wrap="square" lIns="182880" tIns="146304" rIns="182880" bIns="146304" rtlCol="0">
            <a:spAutoFit/>
          </a:bodyPr>
          <a:lstStyle/>
          <a:p>
            <a:pPr defTabSz="914400">
              <a:lnSpc>
                <a:spcPct val="90000"/>
              </a:lnSpc>
              <a:spcAft>
                <a:spcPts val="400"/>
              </a:spcAft>
            </a:pPr>
            <a:r>
              <a:rPr lang="en-US" sz="2000" spc="-49" dirty="0">
                <a:gradFill>
                  <a:gsLst>
                    <a:gs pos="2917">
                      <a:schemeClr val="tx1"/>
                    </a:gs>
                    <a:gs pos="30000">
                      <a:schemeClr val="tx1"/>
                    </a:gs>
                  </a:gsLst>
                  <a:lin ang="5400000" scaled="0"/>
                </a:gradFill>
              </a:rPr>
              <a:t>Cost effective (pay for what you use)</a:t>
            </a:r>
          </a:p>
          <a:p>
            <a:pPr defTabSz="914400">
              <a:lnSpc>
                <a:spcPct val="90000"/>
              </a:lnSpc>
              <a:spcAft>
                <a:spcPts val="400"/>
              </a:spcAft>
            </a:pPr>
            <a:r>
              <a:rPr lang="en-US" sz="2000" spc="-49" dirty="0">
                <a:gradFill>
                  <a:gsLst>
                    <a:gs pos="2917">
                      <a:schemeClr val="tx1"/>
                    </a:gs>
                    <a:gs pos="30000">
                      <a:schemeClr val="tx1"/>
                    </a:gs>
                  </a:gsLst>
                  <a:lin ang="5400000" scaled="0"/>
                </a:gradFill>
              </a:rPr>
              <a:t>Improved developer agility with platform services</a:t>
            </a:r>
          </a:p>
          <a:p>
            <a:pPr defTabSz="914400">
              <a:lnSpc>
                <a:spcPct val="90000"/>
              </a:lnSpc>
              <a:spcAft>
                <a:spcPts val="400"/>
              </a:spcAft>
            </a:pPr>
            <a:r>
              <a:rPr lang="en-US" sz="2000" spc="-49" dirty="0">
                <a:gradFill>
                  <a:gsLst>
                    <a:gs pos="2917">
                      <a:schemeClr val="tx1"/>
                    </a:gs>
                    <a:gs pos="30000">
                      <a:schemeClr val="tx1"/>
                    </a:gs>
                  </a:gsLst>
                  <a:lin ang="5400000" scaled="0"/>
                </a:gradFill>
              </a:rPr>
              <a:t>Ready to use gallery of images</a:t>
            </a:r>
          </a:p>
          <a:p>
            <a:pPr defTabSz="914400">
              <a:lnSpc>
                <a:spcPct val="90000"/>
              </a:lnSpc>
              <a:spcAft>
                <a:spcPts val="400"/>
              </a:spcAft>
            </a:pPr>
            <a:r>
              <a:rPr lang="en-US" sz="2000" spc="-49" dirty="0">
                <a:gradFill>
                  <a:gsLst>
                    <a:gs pos="2917">
                      <a:schemeClr val="tx1"/>
                    </a:gs>
                    <a:gs pos="30000">
                      <a:schemeClr val="tx1"/>
                    </a:gs>
                  </a:gsLst>
                  <a:lin ang="5400000" scaled="0"/>
                </a:gradFill>
              </a:rPr>
              <a:t>Ship tested in realistic scale scenarios</a:t>
            </a:r>
          </a:p>
          <a:p>
            <a:pPr defTabSz="914400">
              <a:lnSpc>
                <a:spcPct val="90000"/>
              </a:lnSpc>
              <a:spcAft>
                <a:spcPts val="400"/>
              </a:spcAft>
            </a:pPr>
            <a:r>
              <a:rPr lang="en-US" sz="2000" spc="-49" dirty="0">
                <a:gradFill>
                  <a:gsLst>
                    <a:gs pos="2917">
                      <a:schemeClr val="tx1"/>
                    </a:gs>
                    <a:gs pos="30000">
                      <a:schemeClr val="tx1"/>
                    </a:gs>
                  </a:gsLst>
                  <a:lin ang="5400000" scaled="0"/>
                </a:gradFill>
              </a:rPr>
              <a:t>Use existing development tools &amp; languages</a:t>
            </a:r>
          </a:p>
          <a:p>
            <a:pPr defTabSz="914400">
              <a:lnSpc>
                <a:spcPct val="90000"/>
              </a:lnSpc>
              <a:spcAft>
                <a:spcPts val="400"/>
              </a:spcAft>
            </a:pPr>
            <a:r>
              <a:rPr lang="en-US" sz="2000" spc="-49" dirty="0">
                <a:gradFill>
                  <a:gsLst>
                    <a:gs pos="2917">
                      <a:schemeClr val="tx1"/>
                    </a:gs>
                    <a:gs pos="30000">
                      <a:schemeClr val="tx1"/>
                    </a:gs>
                  </a:gsLst>
                  <a:lin ang="5400000" scaled="0"/>
                </a:gradFill>
              </a:rPr>
              <a:t>Access on-premise resources if necessary</a:t>
            </a:r>
          </a:p>
        </p:txBody>
      </p:sp>
      <p:sp>
        <p:nvSpPr>
          <p:cNvPr id="41" name="TextBox 40"/>
          <p:cNvSpPr txBox="1"/>
          <p:nvPr/>
        </p:nvSpPr>
        <p:spPr>
          <a:xfrm>
            <a:off x="492083" y="37814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and development using Microsoft Azure</a:t>
            </a:r>
          </a:p>
        </p:txBody>
      </p:sp>
      <p:grpSp>
        <p:nvGrpSpPr>
          <p:cNvPr id="15" name="Group 14"/>
          <p:cNvGrpSpPr/>
          <p:nvPr/>
        </p:nvGrpSpPr>
        <p:grpSpPr>
          <a:xfrm>
            <a:off x="6597001" y="703802"/>
            <a:ext cx="5578218" cy="3071723"/>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p:cNvGrpSpPr/>
          <p:nvPr/>
        </p:nvGrpSpPr>
        <p:grpSpPr>
          <a:xfrm>
            <a:off x="3195027" y="1300522"/>
            <a:ext cx="2246098" cy="224609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66" name="Oval 65"/>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67" name="Group 66"/>
          <p:cNvGrpSpPr/>
          <p:nvPr/>
        </p:nvGrpSpPr>
        <p:grpSpPr>
          <a:xfrm>
            <a:off x="8658828" y="4582427"/>
            <a:ext cx="596070" cy="1665010"/>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TextBox 72"/>
          <p:cNvSpPr txBox="1"/>
          <p:nvPr/>
        </p:nvSpPr>
        <p:spPr>
          <a:xfrm>
            <a:off x="10073957" y="4097118"/>
            <a:ext cx="1733039"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Manage environment</a:t>
            </a:r>
          </a:p>
        </p:txBody>
      </p:sp>
      <p:sp>
        <p:nvSpPr>
          <p:cNvPr id="74" name="TextBox 73"/>
          <p:cNvSpPr txBox="1"/>
          <p:nvPr/>
        </p:nvSpPr>
        <p:spPr>
          <a:xfrm>
            <a:off x="5243490" y="2737285"/>
            <a:ext cx="91425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Use VMs</a:t>
            </a:r>
          </a:p>
        </p:txBody>
      </p:sp>
      <p:cxnSp>
        <p:nvCxnSpPr>
          <p:cNvPr id="75" name="Straight Arrow Connector 74"/>
          <p:cNvCxnSpPr/>
          <p:nvPr/>
        </p:nvCxnSpPr>
        <p:spPr>
          <a:xfrm flipH="1">
            <a:off x="5281613" y="3178211"/>
            <a:ext cx="1092874"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076934" y="3848788"/>
            <a:ext cx="0" cy="100584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41621" y="3186432"/>
            <a:ext cx="1244123"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Provision VMs</a:t>
            </a:r>
          </a:p>
        </p:txBody>
      </p:sp>
    </p:spTree>
    <p:extLst>
      <p:ext uri="{BB962C8B-B14F-4D97-AF65-F5344CB8AC3E}">
        <p14:creationId xmlns:p14="http://schemas.microsoft.com/office/powerpoint/2010/main" val="31691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or Your </a:t>
            </a:r>
            <a:r>
              <a:rPr lang="en-US" sz="2000" spc="-50" dirty="0" err="1">
                <a:gradFill>
                  <a:gsLst>
                    <a:gs pos="1250">
                      <a:schemeClr val="bg1"/>
                    </a:gs>
                    <a:gs pos="10417">
                      <a:schemeClr val="bg1"/>
                    </a:gs>
                  </a:gsLst>
                  <a:lin ang="5400000" scaled="0"/>
                </a:gradFill>
              </a:rPr>
              <a:t>Hoster</a:t>
            </a:r>
            <a:endParaRPr lang="en-US" sz="2000" spc="-50" dirty="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a:t>Develop, test, run your apps</a:t>
            </a:r>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a:gradFill>
                  <a:gsLst>
                    <a:gs pos="2917">
                      <a:schemeClr val="tx2"/>
                    </a:gs>
                    <a:gs pos="30000">
                      <a:schemeClr val="tx2"/>
                    </a:gs>
                  </a:gsLst>
                  <a:lin ang="5400000" scaled="0"/>
                </a:gradFill>
              </a:rPr>
              <a:t>Start VMs and app development in Azure</a:t>
            </a: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portability</a:t>
            </a:r>
            <a:endParaRPr lang="en-US" sz="3600" spc="-50" dirty="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a:gradFill>
                  <a:gsLst>
                    <a:gs pos="36283">
                      <a:schemeClr val="tx1"/>
                    </a:gs>
                    <a:gs pos="0">
                      <a:schemeClr val="tx1"/>
                    </a:gs>
                  </a:gsLst>
                  <a:lin ang="5400000" scaled="0"/>
                </a:gradFill>
              </a:rPr>
              <a:t>If it runs on Hyper-V, it runs </a:t>
            </a:r>
            <a:br>
              <a:rPr lang="en-US" sz="2400" spc="-50" dirty="0">
                <a:gradFill>
                  <a:gsLst>
                    <a:gs pos="36283">
                      <a:schemeClr val="tx1"/>
                    </a:gs>
                    <a:gs pos="0">
                      <a:schemeClr val="tx1"/>
                    </a:gs>
                  </a:gsLst>
                  <a:lin ang="5400000" scaled="0"/>
                </a:gradFill>
              </a:rPr>
            </a:br>
            <a:r>
              <a:rPr lang="en-US" sz="2400" spc="-50" dirty="0">
                <a:gradFill>
                  <a:gsLst>
                    <a:gs pos="36283">
                      <a:schemeClr val="tx1"/>
                    </a:gs>
                    <a:gs pos="0">
                      <a:schemeClr val="tx1"/>
                    </a:gs>
                  </a:gsLst>
                  <a:lin ang="5400000" scaled="0"/>
                </a:gradFill>
              </a:rPr>
              <a:t>in Microsoft Azure</a:t>
            </a: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r>
              <a:rPr lang="en-US" sz="1300" kern="0" dirty="0">
                <a:gradFill>
                  <a:gsLst>
                    <a:gs pos="2917">
                      <a:srgbClr val="FFFFFF"/>
                    </a:gs>
                    <a:gs pos="30000">
                      <a:srgbClr val="FFFFFF"/>
                    </a:gs>
                  </a:gsLst>
                  <a:lin ang="5400000" scaled="0"/>
                </a:gradFill>
              </a:rPr>
              <a:t> Production environment</a:t>
            </a: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anywhere with no lock-in</a:t>
            </a: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22739" y="2673758"/>
            <a:ext cx="3963406" cy="4133126"/>
            <a:chOff x="4122739" y="2673758"/>
            <a:chExt cx="3963406" cy="4133126"/>
          </a:xfrm>
        </p:grpSpPr>
        <p:sp>
          <p:nvSpPr>
            <p:cNvPr id="19" name="Rectangle 18"/>
            <p:cNvSpPr/>
            <p:nvPr/>
          </p:nvSpPr>
          <p:spPr bwMode="auto">
            <a:xfrm>
              <a:off x="4122739" y="3176678"/>
              <a:ext cx="3963406" cy="363020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1200"/>
                </a:spcAft>
              </a:pPr>
              <a:r>
                <a:rPr lang="en-US" sz="2000" spc="-50" dirty="0">
                  <a:gradFill>
                    <a:gsLst>
                      <a:gs pos="1250">
                        <a:schemeClr val="bg1">
                          <a:lumMod val="25000"/>
                        </a:schemeClr>
                      </a:gs>
                      <a:gs pos="10417">
                        <a:schemeClr val="bg1">
                          <a:lumMod val="25000"/>
                        </a:schemeClr>
                      </a:gs>
                    </a:gsLst>
                    <a:lin ang="5400000" scaled="0"/>
                  </a:gradFill>
                  <a:cs typeface="Segoe UI Light" pitchFamily="34" charset="0"/>
                </a:rPr>
                <a:t>Move from SharePoint 2007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to SharePoint 2013 across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18 different business units,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spread across 12 countries</a:t>
              </a:r>
            </a:p>
            <a:p>
              <a:pPr defTabSz="914099" fontAlgn="base">
                <a:lnSpc>
                  <a:spcPct val="95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cs typeface="Segoe UI Light" pitchFamily="34" charset="0"/>
                </a:rPr>
                <a:t>Quickly create a large SharePoint farm for Dev/test within time </a:t>
              </a:r>
              <a:br>
                <a:rPr lang="en-US" sz="2000" spc="-50" dirty="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and cost limits</a:t>
              </a: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31" name="Rectangle 30"/>
            <p:cNvSpPr/>
            <p:nvPr/>
          </p:nvSpPr>
          <p:spPr bwMode="auto">
            <a:xfrm>
              <a:off x="4122739"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grpSp>
      <p:grpSp>
        <p:nvGrpSpPr>
          <p:cNvPr id="6" name="Group 5"/>
          <p:cNvGrpSpPr/>
          <p:nvPr/>
        </p:nvGrpSpPr>
        <p:grpSpPr>
          <a:xfrm>
            <a:off x="8198433" y="2673758"/>
            <a:ext cx="3963406" cy="4138206"/>
            <a:chOff x="8198433" y="2673758"/>
            <a:chExt cx="3963406" cy="4138206"/>
          </a:xfrm>
          <a:solidFill>
            <a:schemeClr val="bg2">
              <a:lumMod val="20000"/>
              <a:lumOff val="80000"/>
            </a:schemeClr>
          </a:solidFill>
        </p:grpSpPr>
        <p:sp>
          <p:nvSpPr>
            <p:cNvPr id="21" name="Rectangle 20"/>
            <p:cNvSpPr/>
            <p:nvPr/>
          </p:nvSpPr>
          <p:spPr bwMode="auto">
            <a:xfrm>
              <a:off x="8198433" y="3176678"/>
              <a:ext cx="3963406" cy="36352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Limitless resources for </a:t>
              </a:r>
              <a:r>
                <a:rPr lang="en-US" spc="-50" dirty="0" err="1">
                  <a:gradFill>
                    <a:gsLst>
                      <a:gs pos="1250">
                        <a:schemeClr val="bg1">
                          <a:lumMod val="25000"/>
                        </a:schemeClr>
                      </a:gs>
                      <a:gs pos="10417">
                        <a:schemeClr val="bg1">
                          <a:lumMod val="25000"/>
                        </a:schemeClr>
                      </a:gs>
                    </a:gsLst>
                    <a:lin ang="5400000" scaled="0"/>
                  </a:gradFill>
                </a:rPr>
                <a:t>Dev</a:t>
              </a:r>
              <a:r>
                <a:rPr lang="en-US" spc="-50" dirty="0">
                  <a:gradFill>
                    <a:gsLst>
                      <a:gs pos="1250">
                        <a:schemeClr val="bg1">
                          <a:lumMod val="25000"/>
                        </a:schemeClr>
                      </a:gs>
                      <a:gs pos="10417">
                        <a:schemeClr val="bg1">
                          <a:lumMod val="25000"/>
                        </a:schemeClr>
                      </a:gs>
                    </a:gsLst>
                    <a:lin ang="5400000" scaled="0"/>
                  </a:gradFill>
                </a:rPr>
                <a:t>/Test</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Speed: </a:t>
              </a:r>
              <a:r>
                <a:rPr lang="en-US" spc="-50" dirty="0">
                  <a:gradFill>
                    <a:gsLst>
                      <a:gs pos="1250">
                        <a:schemeClr val="bg1">
                          <a:lumMod val="25000"/>
                        </a:schemeClr>
                      </a:gs>
                      <a:gs pos="10417">
                        <a:schemeClr val="bg1">
                          <a:lumMod val="25000"/>
                        </a:schemeClr>
                      </a:gs>
                    </a:gsLst>
                    <a:lin ang="5400000" scaled="0"/>
                  </a:gradFill>
                </a:rPr>
                <a:t>Build a SharePoint farm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in days not weeks</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Low cost, scale up and down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as needed </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Familiar tools and automation </a:t>
              </a:r>
              <a:br>
                <a:rPr lang="en-US" spc="-50" dirty="0">
                  <a:gradFill>
                    <a:gsLst>
                      <a:gs pos="1250">
                        <a:schemeClr val="bg1">
                          <a:lumMod val="25000"/>
                        </a:schemeClr>
                      </a:gs>
                      <a:gs pos="10417">
                        <a:schemeClr val="bg1">
                          <a:lumMod val="25000"/>
                        </a:schemeClr>
                      </a:gs>
                    </a:gsLst>
                    <a:lin ang="5400000" scaled="0"/>
                  </a:gradFill>
                </a:rPr>
              </a:br>
              <a:r>
                <a:rPr lang="en-US" spc="-50" dirty="0">
                  <a:gradFill>
                    <a:gsLst>
                      <a:gs pos="1250">
                        <a:schemeClr val="bg1">
                          <a:lumMod val="25000"/>
                        </a:schemeClr>
                      </a:gs>
                      <a:gs pos="10417">
                        <a:schemeClr val="bg1">
                          <a:lumMod val="25000"/>
                        </a:schemeClr>
                      </a:gs>
                    </a:gsLst>
                    <a:lin ang="5400000" scaled="0"/>
                  </a:gradFill>
                </a:rPr>
                <a:t>via PowerShell</a:t>
              </a: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Portability: </a:t>
              </a:r>
              <a:r>
                <a:rPr lang="en-US" spc="-50" dirty="0">
                  <a:gradFill>
                    <a:gsLst>
                      <a:gs pos="1250">
                        <a:schemeClr val="bg1">
                          <a:lumMod val="25000"/>
                        </a:schemeClr>
                      </a:gs>
                      <a:gs pos="10417">
                        <a:schemeClr val="bg1">
                          <a:lumMod val="25000"/>
                        </a:schemeClr>
                      </a:gs>
                    </a:gsLst>
                    <a:lin ang="5400000" scaled="0"/>
                  </a:gradFill>
                </a:rPr>
                <a:t>On-premises or at </a:t>
              </a:r>
              <a:br>
                <a:rPr lang="en-US" spc="-50" dirty="0">
                  <a:gradFill>
                    <a:gsLst>
                      <a:gs pos="1250">
                        <a:schemeClr val="bg1">
                          <a:lumMod val="25000"/>
                        </a:schemeClr>
                      </a:gs>
                      <a:gs pos="10417">
                        <a:schemeClr val="bg1">
                          <a:lumMod val="25000"/>
                        </a:schemeClr>
                      </a:gs>
                    </a:gsLst>
                    <a:lin ang="5400000" scaled="0"/>
                  </a:gradFill>
                </a:rPr>
              </a:br>
              <a:r>
                <a:rPr lang="en-US" spc="-50" dirty="0" err="1">
                  <a:gradFill>
                    <a:gsLst>
                      <a:gs pos="1250">
                        <a:schemeClr val="bg1">
                          <a:lumMod val="25000"/>
                        </a:schemeClr>
                      </a:gs>
                      <a:gs pos="10417">
                        <a:schemeClr val="bg1">
                          <a:lumMod val="25000"/>
                        </a:schemeClr>
                      </a:gs>
                    </a:gsLst>
                    <a:lin ang="5400000" scaled="0"/>
                  </a:gradFill>
                </a:rPr>
                <a:t>Hoster</a:t>
              </a:r>
              <a:r>
                <a:rPr lang="en-US" spc="-50" dirty="0">
                  <a:gradFill>
                    <a:gsLst>
                      <a:gs pos="1250">
                        <a:schemeClr val="bg1">
                          <a:lumMod val="25000"/>
                        </a:schemeClr>
                      </a:gs>
                      <a:gs pos="10417">
                        <a:schemeClr val="bg1">
                          <a:lumMod val="25000"/>
                        </a:schemeClr>
                      </a:gs>
                    </a:gsLst>
                    <a:lin ang="5400000" scaled="0"/>
                  </a:gradFill>
                </a:rPr>
                <a:t> as needed</a:t>
              </a:r>
            </a:p>
            <a:p>
              <a:pPr defTabSz="914099" fontAlgn="base">
                <a:spcBef>
                  <a:spcPct val="0"/>
                </a:spcBef>
                <a:spcAft>
                  <a:spcPts val="900"/>
                </a:spcAft>
              </a:pPr>
              <a:endParaRPr lang="en-US" spc="-50" dirty="0">
                <a:gradFill>
                  <a:gsLst>
                    <a:gs pos="1250">
                      <a:schemeClr val="bg1">
                        <a:lumMod val="25000"/>
                      </a:schemeClr>
                    </a:gs>
                    <a:gs pos="10417">
                      <a:schemeClr val="bg1">
                        <a:lumMod val="25000"/>
                      </a:schemeClr>
                    </a:gs>
                  </a:gsLst>
                  <a:lin ang="5400000" scaled="0"/>
                </a:gradFill>
                <a:latin typeface="+mj-lt"/>
              </a:endParaRPr>
            </a:p>
          </p:txBody>
        </p:sp>
        <p:sp>
          <p:nvSpPr>
            <p:cNvPr id="32" name="Rectangle 31"/>
            <p:cNvSpPr/>
            <p:nvPr/>
          </p:nvSpPr>
          <p:spPr bwMode="auto">
            <a:xfrm>
              <a:off x="8198433"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grpSp>
      <p:sp>
        <p:nvSpPr>
          <p:cNvPr id="14" name="Rectangle 13"/>
          <p:cNvSpPr/>
          <p:nvPr/>
        </p:nvSpPr>
        <p:spPr bwMode="auto">
          <a:xfrm>
            <a:off x="4122738" y="334963"/>
            <a:ext cx="8039100" cy="22346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500" spc="-60" dirty="0">
                <a:gradFill>
                  <a:gsLst>
                    <a:gs pos="1250">
                      <a:srgbClr val="FFFFFF"/>
                    </a:gs>
                    <a:gs pos="10417">
                      <a:srgbClr val="FFFFFF"/>
                    </a:gs>
                  </a:gsLst>
                  <a:lin ang="5400000" scaled="0"/>
                </a:gradFill>
                <a:latin typeface="+mj-lt"/>
              </a:rPr>
              <a:t>“We needed to take a new approach and Microsoft Azure Virtual Machines provided the right solution for our business.”</a:t>
            </a:r>
          </a:p>
          <a:p>
            <a:pPr defTabSz="914099" fontAlgn="base">
              <a:lnSpc>
                <a:spcPct val="90000"/>
              </a:lnSpc>
              <a:spcBef>
                <a:spcPct val="0"/>
              </a:spcBef>
              <a:spcAft>
                <a:spcPct val="0"/>
              </a:spcAft>
            </a:pPr>
            <a:endParaRPr lang="en-US" sz="1100" spc="-5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Andreas </a:t>
            </a:r>
            <a:r>
              <a:rPr lang="en-US" sz="2000" spc="-50" dirty="0" err="1">
                <a:gradFill>
                  <a:gsLst>
                    <a:gs pos="1250">
                      <a:srgbClr val="FFFFFF"/>
                    </a:gs>
                    <a:gs pos="10417">
                      <a:srgbClr val="FFFFFF"/>
                    </a:gs>
                  </a:gsLst>
                  <a:lin ang="5400000" scaled="0"/>
                </a:gradFill>
              </a:rPr>
              <a:t>Hogberg</a:t>
            </a:r>
            <a:r>
              <a:rPr lang="en-US" sz="2000" spc="-50" dirty="0">
                <a:gradFill>
                  <a:gsLst>
                    <a:gs pos="1250">
                      <a:srgbClr val="FFFFFF"/>
                    </a:gs>
                    <a:gs pos="10417">
                      <a:srgbClr val="FFFFFF"/>
                    </a:gs>
                  </a:gsLst>
                  <a:lin ang="5400000" scaled="0"/>
                </a:gradFill>
              </a:rPr>
              <a:t>, Telenor</a:t>
            </a:r>
          </a:p>
        </p:txBody>
      </p:sp>
      <p:sp>
        <p:nvSpPr>
          <p:cNvPr id="2" name="Rectangle 1"/>
          <p:cNvSpPr/>
          <p:nvPr/>
        </p:nvSpPr>
        <p:spPr bwMode="auto">
          <a:xfrm>
            <a:off x="289718" y="288663"/>
            <a:ext cx="3314700" cy="26365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57" y="758597"/>
            <a:ext cx="2769726" cy="1240176"/>
          </a:xfrm>
          <a:prstGeom prst="rect">
            <a:avLst/>
          </a:prstGeom>
        </p:spPr>
      </p:pic>
      <p:sp>
        <p:nvSpPr>
          <p:cNvPr id="3" name="Rectangle 2"/>
          <p:cNvSpPr/>
          <p:nvPr/>
        </p:nvSpPr>
        <p:spPr bwMode="auto">
          <a:xfrm>
            <a:off x="3894137" y="334963"/>
            <a:ext cx="228601" cy="22346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6" name="Rectangle 15"/>
          <p:cNvSpPr/>
          <p:nvPr/>
        </p:nvSpPr>
        <p:spPr bwMode="auto">
          <a:xfrm>
            <a:off x="4122738" y="2569583"/>
            <a:ext cx="8039100" cy="9855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8" name="Rectangle 17"/>
          <p:cNvSpPr/>
          <p:nvPr/>
        </p:nvSpPr>
        <p:spPr bwMode="auto">
          <a:xfrm>
            <a:off x="4122738" y="0"/>
            <a:ext cx="8039100" cy="3349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22" name="Picture 21"/>
          <p:cNvPicPr/>
          <p:nvPr/>
        </p:nvPicPr>
        <p:blipFill>
          <a:blip r:embed="rId4" cstate="screen">
            <a:extLst>
              <a:ext uri="{28A0092B-C50C-407E-A947-70E740481C1C}">
                <a14:useLocalDpi xmlns:a14="http://schemas.microsoft.com/office/drawing/2010/main" val="0"/>
              </a:ext>
            </a:extLst>
          </a:blip>
          <a:stretch>
            <a:fillRect/>
          </a:stretch>
        </p:blipFill>
        <p:spPr>
          <a:xfrm>
            <a:off x="152957" y="2682162"/>
            <a:ext cx="3880377" cy="2513460"/>
          </a:xfrm>
          <a:prstGeom prst="rect">
            <a:avLst/>
          </a:prstGeom>
          <a:ln w="6350">
            <a:solidFill>
              <a:schemeClr val="bg1">
                <a:lumMod val="75000"/>
              </a:schemeClr>
            </a:solidFill>
          </a:ln>
        </p:spPr>
      </p:pic>
    </p:spTree>
    <p:extLst>
      <p:ext uri="{BB962C8B-B14F-4D97-AF65-F5344CB8AC3E}">
        <p14:creationId xmlns:p14="http://schemas.microsoft.com/office/powerpoint/2010/main" val="1603582406"/>
      </p:ext>
    </p:extLst>
  </p:cSld>
  <p:clrMapOvr>
    <a:masterClrMapping/>
  </p:clrMapOvr>
  <mc:AlternateContent xmlns:mc="http://schemas.openxmlformats.org/markup-compatibility/2006" xmlns:p14="http://schemas.microsoft.com/office/powerpoint/2010/main">
    <mc:Choice Requires="p14">
      <p:transition spd="slow" p14:dur="1350">
        <p:push dir="u"/>
      </p:transition>
    </mc:Choice>
    <mc:Fallback xmlns="">
      <p:transition spd="slow">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39</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innovation presents challenges for 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security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and 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with my existing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IT 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my heterogeneous,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complex IT landscape?</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Microsoft Azure Infrastructure Services</a:t>
            </a:r>
          </a:p>
        </p:txBody>
      </p:sp>
      <p:sp>
        <p:nvSpPr>
          <p:cNvPr id="3" name="Freeform 128"/>
          <p:cNvSpPr>
            <a:spLocks noChangeAspect="1"/>
          </p:cNvSpPr>
          <p:nvPr/>
        </p:nvSpPr>
        <p:spPr bwMode="black">
          <a:xfrm>
            <a:off x="5079412"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745490" y="2920528"/>
            <a:ext cx="4725267" cy="2310702"/>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600" spc="-50" dirty="0">
                  <a:gradFill>
                    <a:gsLst>
                      <a:gs pos="2917">
                        <a:schemeClr val="tx1"/>
                      </a:gs>
                      <a:gs pos="30000">
                        <a:schemeClr val="tx1"/>
                      </a:gs>
                    </a:gsLst>
                    <a:lin ang="5400000" scaled="0"/>
                  </a:gradFill>
                </a:rPr>
                <a:t>Virtual Network</a:t>
              </a:r>
            </a:p>
          </p:txBody>
        </p:sp>
      </p:grpSp>
      <p:grpSp>
        <p:nvGrpSpPr>
          <p:cNvPr id="38" name="Group 37"/>
          <p:cNvGrpSpPr/>
          <p:nvPr/>
        </p:nvGrpSpPr>
        <p:grpSpPr>
          <a:xfrm>
            <a:off x="6881039" y="3060919"/>
            <a:ext cx="3440002" cy="1854647"/>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a:xfrm>
            <a:off x="274638" y="292082"/>
            <a:ext cx="11375536" cy="946413"/>
          </a:xfrm>
        </p:spPr>
        <p:txBody>
          <a:bodyPr/>
          <a:lstStyle/>
          <a:p>
            <a:r>
              <a:rPr lang="en-US" dirty="0"/>
              <a:t>Extend your infrastructure</a:t>
            </a:r>
          </a:p>
        </p:txBody>
      </p:sp>
      <p:grpSp>
        <p:nvGrpSpPr>
          <p:cNvPr id="23" name="Group 22"/>
          <p:cNvGrpSpPr/>
          <p:nvPr/>
        </p:nvGrpSpPr>
        <p:grpSpPr>
          <a:xfrm>
            <a:off x="6957782" y="3350779"/>
            <a:ext cx="941784" cy="1450200"/>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302514" y="3350779"/>
            <a:ext cx="941784" cy="1450200"/>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8130148" y="3350779"/>
            <a:ext cx="941784" cy="1450200"/>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10395800" y="3662616"/>
            <a:ext cx="941784" cy="613985"/>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6" name="TextBox 35"/>
          <p:cNvSpPr txBox="1"/>
          <p:nvPr/>
        </p:nvSpPr>
        <p:spPr>
          <a:xfrm>
            <a:off x="267864" y="2495527"/>
            <a:ext cx="5698666" cy="1990027"/>
          </a:xfrm>
          <a:prstGeom prst="rect">
            <a:avLst/>
          </a:prstGeom>
          <a:noFill/>
        </p:spPr>
        <p:txBody>
          <a:bodyPr wrap="square" lIns="182880" tIns="146304" rIns="182880" bIns="146304" rtlCol="0">
            <a:noAutofit/>
          </a:bodyPr>
          <a:lstStyle/>
          <a:p>
            <a:pPr>
              <a:lnSpc>
                <a:spcPct val="90000"/>
              </a:lnSpc>
              <a:spcBef>
                <a:spcPct val="20000"/>
              </a:spcBef>
              <a:spcAft>
                <a:spcPts val="1200"/>
              </a:spcAft>
              <a:buSzPct val="80000"/>
            </a:pPr>
            <a:r>
              <a:rPr lang="en-US" sz="2400" dirty="0">
                <a:gradFill>
                  <a:gsLst>
                    <a:gs pos="0">
                      <a:schemeClr val="tx2"/>
                    </a:gs>
                    <a:gs pos="100000">
                      <a:schemeClr val="tx2"/>
                    </a:gs>
                  </a:gsLst>
                  <a:lin ang="5400000" scaled="1"/>
                </a:gradFill>
              </a:rPr>
              <a:t>Microsoft Azure Virtual Network</a:t>
            </a:r>
          </a:p>
          <a:p>
            <a:pPr>
              <a:spcAft>
                <a:spcPts val="600"/>
              </a:spcAft>
            </a:pPr>
            <a:r>
              <a:rPr lang="en-US" sz="2000" spc="-50" dirty="0">
                <a:gradFill>
                  <a:gsLst>
                    <a:gs pos="0">
                      <a:schemeClr val="tx1"/>
                    </a:gs>
                    <a:gs pos="100000">
                      <a:schemeClr val="tx1"/>
                    </a:gs>
                  </a:gsLst>
                  <a:lin ang="0" scaled="0"/>
                </a:gradFill>
              </a:rPr>
              <a:t>Logical isolation with control over network</a:t>
            </a:r>
          </a:p>
          <a:p>
            <a:pPr>
              <a:spcAft>
                <a:spcPts val="600"/>
              </a:spcAft>
            </a:pPr>
            <a:r>
              <a:rPr lang="en-US" sz="2000" spc="-50" dirty="0">
                <a:gradFill>
                  <a:gsLst>
                    <a:gs pos="0">
                      <a:schemeClr val="tx1"/>
                    </a:gs>
                    <a:gs pos="100000">
                      <a:schemeClr val="tx1"/>
                    </a:gs>
                  </a:gsLst>
                  <a:lin ang="0" scaled="0"/>
                </a:gradFill>
              </a:rPr>
              <a:t>Create Subnets, Private IP addresses</a:t>
            </a:r>
          </a:p>
          <a:p>
            <a:pPr>
              <a:spcAft>
                <a:spcPts val="600"/>
              </a:spcAft>
            </a:pPr>
            <a:r>
              <a:rPr lang="en-US" sz="2000" spc="-50" dirty="0">
                <a:gradFill>
                  <a:gsLst>
                    <a:gs pos="0">
                      <a:schemeClr val="tx1"/>
                    </a:gs>
                    <a:gs pos="100000">
                      <a:schemeClr val="tx1"/>
                    </a:gs>
                  </a:gsLst>
                  <a:lin ang="0" scaled="0"/>
                </a:gradFill>
              </a:rPr>
              <a:t>Bring your own DNS</a:t>
            </a:r>
          </a:p>
        </p:txBody>
      </p:sp>
    </p:spTree>
    <p:extLst>
      <p:ext uri="{BB962C8B-B14F-4D97-AF65-F5344CB8AC3E}">
        <p14:creationId xmlns:p14="http://schemas.microsoft.com/office/powerpoint/2010/main" val="277369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a:t>Extend your infrastructure</a:t>
            </a:r>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Customer datacenter</a:t>
            </a: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Microsoft Azure Infrastructure Services</a:t>
            </a: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482" y="4178913"/>
            <a:ext cx="5642760" cy="2515028"/>
            <a:chOff x="274639" y="4179009"/>
            <a:chExt cx="5643561" cy="2515385"/>
          </a:xfrm>
        </p:grpSpPr>
        <p:sp>
          <p:nvSpPr>
            <p:cNvPr id="5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34" name="TextBox 33"/>
            <p:cNvSpPr txBox="1"/>
            <p:nvPr/>
          </p:nvSpPr>
          <p:spPr>
            <a:xfrm>
              <a:off x="1971614" y="5294232"/>
              <a:ext cx="2249609" cy="973201"/>
            </a:xfrm>
            <a:prstGeom prst="rect">
              <a:avLst/>
            </a:prstGeom>
            <a:noFill/>
          </p:spPr>
          <p:txBody>
            <a:bodyPr wrap="square" lIns="0" tIns="146283" rIns="182854" bIns="146283" rtlCol="0">
              <a:spAutoFit/>
            </a:bodyPr>
            <a:lstStyle/>
            <a:p>
              <a:pPr defTabSz="932324">
                <a:lnSpc>
                  <a:spcPct val="90000"/>
                </a:lnSpc>
              </a:pPr>
              <a:r>
                <a:rPr lang="en-US" sz="1599" dirty="0">
                  <a:gradFill>
                    <a:gsLst>
                      <a:gs pos="2917">
                        <a:srgbClr val="EFEFEF"/>
                      </a:gs>
                      <a:gs pos="100000">
                        <a:srgbClr val="EFEFEF"/>
                      </a:gs>
                    </a:gsLst>
                    <a:lin ang="5400000" scaled="0"/>
                  </a:gradFill>
                </a:rPr>
                <a:t>Individual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computers behind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corporate firewall</a:t>
              </a:r>
            </a:p>
          </p:txBody>
        </p:sp>
        <p:sp>
          <p:nvSpPr>
            <p:cNvPr id="49" name="Freeform 34"/>
            <p:cNvSpPr>
              <a:spLocks noEditPoints="1"/>
            </p:cNvSpPr>
            <p:nvPr/>
          </p:nvSpPr>
          <p:spPr bwMode="auto">
            <a:xfrm>
              <a:off x="4685740" y="499539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sp>
          <p:nvSpPr>
            <p:cNvPr id="50" name="Freeform 34"/>
            <p:cNvSpPr>
              <a:spLocks noEditPoints="1"/>
            </p:cNvSpPr>
            <p:nvPr/>
          </p:nvSpPr>
          <p:spPr bwMode="auto">
            <a:xfrm>
              <a:off x="4688513" y="579132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grpSp>
        <p:nvGrpSpPr>
          <p:cNvPr id="9" name="Group 8"/>
          <p:cNvGrpSpPr/>
          <p:nvPr/>
        </p:nvGrpSpPr>
        <p:grpSpPr>
          <a:xfrm>
            <a:off x="275482" y="2483916"/>
            <a:ext cx="5642760" cy="2515028"/>
            <a:chOff x="274639" y="4179009"/>
            <a:chExt cx="5643561" cy="2515385"/>
          </a:xfrm>
        </p:grpSpPr>
        <p:grpSp>
          <p:nvGrpSpPr>
            <p:cNvPr id="83" name="Group 82"/>
            <p:cNvGrpSpPr/>
            <p:nvPr/>
          </p:nvGrpSpPr>
          <p:grpSpPr>
            <a:xfrm>
              <a:off x="274639" y="4179009"/>
              <a:ext cx="5643561" cy="2515385"/>
              <a:chOff x="274639" y="4179009"/>
              <a:chExt cx="5643561" cy="2515385"/>
            </a:xfrm>
          </p:grpSpPr>
          <p:sp>
            <p:nvSpPr>
              <p:cNvPr id="84"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85" name="Group 84"/>
              <p:cNvGrpSpPr/>
              <p:nvPr/>
            </p:nvGrpSpPr>
            <p:grpSpPr>
              <a:xfrm>
                <a:off x="903852" y="4469639"/>
                <a:ext cx="3626069" cy="2017932"/>
                <a:chOff x="903852" y="4469639"/>
                <a:chExt cx="3626069" cy="2017932"/>
              </a:xfrm>
            </p:grpSpPr>
            <p:sp>
              <p:nvSpPr>
                <p:cNvPr id="86" name="Rounded Rectangle 85"/>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87" name="Group 86"/>
                <p:cNvGrpSpPr/>
                <p:nvPr/>
              </p:nvGrpSpPr>
              <p:grpSpPr>
                <a:xfrm>
                  <a:off x="1194847" y="4694779"/>
                  <a:ext cx="3087733" cy="1573112"/>
                  <a:chOff x="1247099" y="4680514"/>
                  <a:chExt cx="3087733" cy="1573112"/>
                </a:xfrm>
              </p:grpSpPr>
              <p:sp>
                <p:nvSpPr>
                  <p:cNvPr id="88"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89" name="Freeform 88"/>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0" name="Freeform 89"/>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1"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2" name="Freeform 9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3" name="Freeform 9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5" name="Freeform 9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6" name="Freeform 9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97" name="TextBox 96"/>
            <p:cNvSpPr txBox="1"/>
            <p:nvPr/>
          </p:nvSpPr>
          <p:spPr>
            <a:xfrm rot="16200000">
              <a:off x="-561196" y="5171376"/>
              <a:ext cx="2275726" cy="572464"/>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98" name="Group 97"/>
            <p:cNvGrpSpPr/>
            <p:nvPr/>
          </p:nvGrpSpPr>
          <p:grpSpPr>
            <a:xfrm>
              <a:off x="4806443" y="5047862"/>
              <a:ext cx="854074" cy="854076"/>
              <a:chOff x="8383457" y="5018042"/>
              <a:chExt cx="1037196" cy="1037198"/>
            </a:xfrm>
          </p:grpSpPr>
          <p:sp>
            <p:nvSpPr>
              <p:cNvPr id="99" name="Oval 98"/>
              <p:cNvSpPr/>
              <p:nvPr/>
            </p:nvSpPr>
            <p:spPr bwMode="auto">
              <a:xfrm>
                <a:off x="8383457" y="5018042"/>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1" name="Rectangle 10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grpSp>
      <p:pic>
        <p:nvPicPr>
          <p:cNvPr id="73" name="Picture 72"/>
          <p:cNvPicPr>
            <a:picLocks noChangeAspect="1"/>
          </p:cNvPicPr>
          <p:nvPr/>
        </p:nvPicPr>
        <p:blipFill>
          <a:blip r:embed="rId3"/>
          <a:stretch>
            <a:fillRect/>
          </a:stretch>
        </p:blipFill>
        <p:spPr>
          <a:xfrm>
            <a:off x="7337809" y="1911232"/>
            <a:ext cx="4260952" cy="2347871"/>
          </a:xfrm>
          <a:prstGeom prst="rect">
            <a:avLst/>
          </a:prstGeom>
        </p:spPr>
      </p:pic>
      <p:grpSp>
        <p:nvGrpSpPr>
          <p:cNvPr id="25" name="Group 24"/>
          <p:cNvGrpSpPr/>
          <p:nvPr/>
        </p:nvGrpSpPr>
        <p:grpSpPr>
          <a:xfrm>
            <a:off x="7418353" y="3340864"/>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48145" y="1073887"/>
            <a:ext cx="7142922"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Securely connect to Virtual Network from anywhere</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Uses VPN client in Windows OS</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Traverses firewalls</a:t>
            </a:r>
            <a:r>
              <a:rPr lang="en-US" sz="2000" spc="-50" dirty="0">
                <a:gradFill>
                  <a:gsLst>
                    <a:gs pos="0">
                      <a:srgbClr val="505050"/>
                    </a:gs>
                    <a:gs pos="100000">
                      <a:srgbClr val="505050"/>
                    </a:gs>
                  </a:gsLst>
                  <a:lin ang="0" scaled="0"/>
                </a:gradFill>
              </a:rPr>
              <a:t> and proxies</a:t>
            </a:r>
            <a:endParaRPr lang="en-US" sz="2000" spc="-50" dirty="0">
              <a:gradFill>
                <a:gsLst>
                  <a:gs pos="0">
                    <a:srgbClr val="505050"/>
                  </a:gs>
                  <a:gs pos="100000">
                    <a:srgbClr val="505050"/>
                  </a:gs>
                </a:gsLst>
              </a:gradFill>
            </a:endParaRPr>
          </a:p>
        </p:txBody>
      </p:sp>
      <p:cxnSp>
        <p:nvCxnSpPr>
          <p:cNvPr id="38" name="Straight Connector 37"/>
          <p:cNvCxnSpPr>
            <a:stCxn id="43" idx="10"/>
            <a:endCxn id="26" idx="4"/>
          </p:cNvCxnSpPr>
          <p:nvPr/>
        </p:nvCxnSpPr>
        <p:spPr>
          <a:xfrm flipH="1" flipV="1">
            <a:off x="7845329" y="4194817"/>
            <a:ext cx="741666" cy="1520725"/>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9"/>
            <a:endCxn id="26" idx="5"/>
          </p:cNvCxnSpPr>
          <p:nvPr/>
        </p:nvCxnSpPr>
        <p:spPr>
          <a:xfrm flipH="1" flipV="1">
            <a:off x="8147248" y="4069760"/>
            <a:ext cx="1707229" cy="1667809"/>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22"/>
            <a:endCxn id="26" idx="3"/>
          </p:cNvCxnSpPr>
          <p:nvPr/>
        </p:nvCxnSpPr>
        <p:spPr>
          <a:xfrm flipV="1">
            <a:off x="5657890" y="4069759"/>
            <a:ext cx="1885521" cy="1816156"/>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466029" y="5272140"/>
            <a:ext cx="936330" cy="1159704"/>
            <a:chOff x="10937718" y="2035607"/>
            <a:chExt cx="863086" cy="1068988"/>
          </a:xfrm>
          <a:solidFill>
            <a:schemeClr val="tx2"/>
          </a:solidFill>
        </p:grpSpPr>
        <p:sp>
          <p:nvSpPr>
            <p:cNvPr id="41" name="Oval 742"/>
            <p:cNvSpPr>
              <a:spLocks noChangeArrowheads="1"/>
            </p:cNvSpPr>
            <p:nvPr/>
          </p:nvSpPr>
          <p:spPr bwMode="auto">
            <a:xfrm>
              <a:off x="11480295" y="2035607"/>
              <a:ext cx="239439" cy="241323"/>
            </a:xfrm>
            <a:prstGeom prst="ellipse">
              <a:avLst/>
            </a:prstGeom>
            <a:grpFill/>
            <a:ln>
              <a:noFill/>
            </a:ln>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3"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cxnSp>
        <p:nvCxnSpPr>
          <p:cNvPr id="36" name="Straight Connector 35"/>
          <p:cNvCxnSpPr>
            <a:stCxn id="49" idx="22"/>
          </p:cNvCxnSpPr>
          <p:nvPr/>
        </p:nvCxnSpPr>
        <p:spPr>
          <a:xfrm flipV="1">
            <a:off x="5655117" y="3947212"/>
            <a:ext cx="1853075" cy="1142887"/>
          </a:xfrm>
          <a:prstGeom prst="line">
            <a:avLst/>
          </a:prstGeom>
          <a:ln w="317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50006" y="5272140"/>
            <a:ext cx="936330" cy="1159704"/>
            <a:chOff x="10937718" y="2035607"/>
            <a:chExt cx="863086" cy="1068988"/>
          </a:xfrm>
          <a:solidFill>
            <a:schemeClr val="tx2"/>
          </a:solidFill>
        </p:grpSpPr>
        <p:sp>
          <p:nvSpPr>
            <p:cNvPr id="45" name="Oval 742"/>
            <p:cNvSpPr>
              <a:spLocks noChangeArrowheads="1"/>
            </p:cNvSpPr>
            <p:nvPr/>
          </p:nvSpPr>
          <p:spPr bwMode="auto">
            <a:xfrm>
              <a:off x="11480295" y="2035607"/>
              <a:ext cx="239439" cy="241323"/>
            </a:xfrm>
            <a:prstGeom prst="ellipse">
              <a:avLst/>
            </a:prstGeom>
            <a:grpFill/>
            <a:ln>
              <a:noFill/>
            </a:ln>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6"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7"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48" name="TextBox 47"/>
          <p:cNvSpPr txBox="1"/>
          <p:nvPr/>
        </p:nvSpPr>
        <p:spPr>
          <a:xfrm>
            <a:off x="8844635" y="6343834"/>
            <a:ext cx="1668162" cy="521303"/>
          </a:xfrm>
          <a:prstGeom prst="rect">
            <a:avLst/>
          </a:prstGeom>
          <a:noFill/>
        </p:spPr>
        <p:txBody>
          <a:bodyPr wrap="none" lIns="0" tIns="146283" rIns="182854" bIns="146283" rtlCol="0">
            <a:spAutoFit/>
          </a:bodyPr>
          <a:lstStyle/>
          <a:p>
            <a:pPr algn="ctr" defTabSz="932324">
              <a:lnSpc>
                <a:spcPct val="90000"/>
              </a:lnSpc>
            </a:pPr>
            <a:r>
              <a:rPr lang="en-US" sz="1599" dirty="0">
                <a:gradFill>
                  <a:gsLst>
                    <a:gs pos="2917">
                      <a:srgbClr val="505050"/>
                    </a:gs>
                    <a:gs pos="100000">
                      <a:srgbClr val="505050"/>
                    </a:gs>
                  </a:gsLst>
                  <a:lin ang="5400000" scaled="0"/>
                </a:gradFill>
              </a:rPr>
              <a:t>Remote workers</a:t>
            </a:r>
          </a:p>
        </p:txBody>
      </p:sp>
      <p:sp>
        <p:nvSpPr>
          <p:cNvPr id="81" name="TextBox 80"/>
          <p:cNvSpPr txBox="1"/>
          <p:nvPr/>
        </p:nvSpPr>
        <p:spPr>
          <a:xfrm>
            <a:off x="6029130" y="3266562"/>
            <a:ext cx="1349165"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Site-to-Site VPN</a:t>
            </a:r>
          </a:p>
        </p:txBody>
      </p:sp>
      <p:sp>
        <p:nvSpPr>
          <p:cNvPr id="82" name="TextBox 81"/>
          <p:cNvSpPr txBox="1"/>
          <p:nvPr/>
        </p:nvSpPr>
        <p:spPr>
          <a:xfrm>
            <a:off x="6836509" y="4870661"/>
            <a:ext cx="1496450"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Point-to-Site VPN</a:t>
            </a:r>
            <a:endParaRPr lang="en-US" sz="1199" i="1" dirty="0">
              <a:solidFill>
                <a:srgbClr val="FF0000"/>
              </a:solidFill>
            </a:endParaRPr>
          </a:p>
        </p:txBody>
      </p:sp>
      <p:cxnSp>
        <p:nvCxnSpPr>
          <p:cNvPr id="14" name="Straight Arrow Connector 13"/>
          <p:cNvCxnSpPr/>
          <p:nvPr/>
        </p:nvCxnSpPr>
        <p:spPr>
          <a:xfrm flipV="1">
            <a:off x="5681142" y="3767840"/>
            <a:ext cx="1757756" cy="11782"/>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bwMode="auto">
          <a:xfrm>
            <a:off x="1160573" y="2935034"/>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3" name="Rounded Rectangle 62"/>
          <p:cNvSpPr/>
          <p:nvPr/>
        </p:nvSpPr>
        <p:spPr bwMode="auto">
          <a:xfrm>
            <a:off x="2239610" y="293121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4" name="Rounded Rectangle 63"/>
          <p:cNvSpPr/>
          <p:nvPr/>
        </p:nvSpPr>
        <p:spPr bwMode="auto">
          <a:xfrm>
            <a:off x="3307410" y="2931211"/>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5" name="Rectangle 64"/>
          <p:cNvSpPr/>
          <p:nvPr/>
        </p:nvSpPr>
        <p:spPr bwMode="auto">
          <a:xfrm>
            <a:off x="7990852" y="1937131"/>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a:gradFill>
                  <a:gsLst>
                    <a:gs pos="69027">
                      <a:srgbClr val="FFFFFF"/>
                    </a:gs>
                    <a:gs pos="56000">
                      <a:srgbClr val="FFFFFF"/>
                    </a:gs>
                  </a:gsLst>
                  <a:lin ang="5400000" scaled="0"/>
                </a:gradFill>
                <a:latin typeface="Segoe UI"/>
              </a:rPr>
              <a:t>Microsoft</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sp>
        <p:nvSpPr>
          <p:cNvPr id="55" name="Title 1"/>
          <p:cNvSpPr txBox="1">
            <a:spLocks/>
          </p:cNvSpPr>
          <p:nvPr/>
        </p:nvSpPr>
        <p:spPr>
          <a:xfrm>
            <a:off x="412795" y="276953"/>
            <a:ext cx="11088429" cy="1097146"/>
          </a:xfrm>
          <a:prstGeom prst="rect">
            <a:avLst/>
          </a:prstGeom>
        </p:spPr>
        <p:txBody>
          <a:bodyPr vert="horz" wrap="square" lIns="146118" tIns="91325" rIns="146118" bIns="91325" rtlCol="0" anchor="t">
            <a:noAutofit/>
          </a:bodyPr>
          <a:lstStyle>
            <a:lvl1pPr algn="l" defTabSz="913336" rtl="0" eaLnBrk="1" latinLnBrk="0" hangingPunct="1">
              <a:lnSpc>
                <a:spcPct val="90000"/>
              </a:lnSpc>
              <a:spcBef>
                <a:spcPct val="0"/>
              </a:spcBef>
              <a:buNone/>
              <a:defRPr lang="en-US" sz="5098" b="0" kern="1200" cap="none" spc="-100" baseline="0">
                <a:ln w="3175">
                  <a:noFill/>
                </a:ln>
                <a:solidFill>
                  <a:schemeClr val="tx2"/>
                </a:solidFill>
                <a:effectLst/>
                <a:latin typeface="+mj-lt"/>
                <a:ea typeface="+mn-ea"/>
                <a:cs typeface="Segoe UI" pitchFamily="34" charset="0"/>
              </a:defRPr>
            </a:lvl1pPr>
          </a:lstStyle>
          <a:p>
            <a:r>
              <a:rPr lang="en-US" sz="4896" dirty="0"/>
              <a:t>Extend your infrastructure</a:t>
            </a:r>
          </a:p>
        </p:txBody>
      </p:sp>
    </p:spTree>
    <p:extLst>
      <p:ext uri="{BB962C8B-B14F-4D97-AF65-F5344CB8AC3E}">
        <p14:creationId xmlns:p14="http://schemas.microsoft.com/office/powerpoint/2010/main" val="238009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8030759" y="2688707"/>
            <a:ext cx="4260952" cy="2347871"/>
          </a:xfrm>
          <a:prstGeom prst="rect">
            <a:avLst/>
          </a:prstGeom>
        </p:spPr>
      </p:pic>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Extend your infrastructure</a:t>
            </a:r>
          </a:p>
        </p:txBody>
      </p:sp>
      <p:grpSp>
        <p:nvGrpSpPr>
          <p:cNvPr id="25" name="Group 24"/>
          <p:cNvGrpSpPr/>
          <p:nvPr/>
        </p:nvGrpSpPr>
        <p:grpSpPr>
          <a:xfrm>
            <a:off x="8111303" y="4118339"/>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52129" y="1550854"/>
            <a:ext cx="6114049"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Private, secure, fast connectivity </a:t>
            </a:r>
            <a:r>
              <a:rPr lang="en-US" sz="2000" spc="-50" dirty="0">
                <a:solidFill>
                  <a:srgbClr val="7FBA00"/>
                </a:solidFill>
              </a:rPr>
              <a:t>(</a:t>
            </a:r>
            <a:r>
              <a:rPr lang="en-US" sz="2000" i="1" spc="-50" dirty="0">
                <a:solidFill>
                  <a:srgbClr val="7FBA00"/>
                </a:solidFill>
              </a:rPr>
              <a:t>Coming soon</a:t>
            </a:r>
            <a:r>
              <a:rPr lang="en-US" sz="2000" spc="-50" dirty="0">
                <a:solidFill>
                  <a:srgbClr val="7FBA00"/>
                </a:solidFill>
              </a:rPr>
              <a:t>)</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Microsoft Azure as a node on customers MPLS VPN</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Directly connect to Windows Azure at peering exchange location</a:t>
            </a:r>
          </a:p>
        </p:txBody>
      </p:sp>
      <p:grpSp>
        <p:nvGrpSpPr>
          <p:cNvPr id="61" name="Group 60"/>
          <p:cNvGrpSpPr/>
          <p:nvPr/>
        </p:nvGrpSpPr>
        <p:grpSpPr>
          <a:xfrm>
            <a:off x="216875" y="3263627"/>
            <a:ext cx="5642760" cy="2515028"/>
            <a:chOff x="274639" y="4179009"/>
            <a:chExt cx="5643561" cy="2515385"/>
          </a:xfrm>
        </p:grpSpPr>
        <p:sp>
          <p:nvSpPr>
            <p:cNvPr id="6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63" name="Group 62"/>
            <p:cNvGrpSpPr/>
            <p:nvPr/>
          </p:nvGrpSpPr>
          <p:grpSpPr>
            <a:xfrm>
              <a:off x="903852" y="4469639"/>
              <a:ext cx="3626069" cy="2017932"/>
              <a:chOff x="903852" y="4469639"/>
              <a:chExt cx="3626069" cy="2017932"/>
            </a:xfrm>
          </p:grpSpPr>
          <p:sp>
            <p:nvSpPr>
              <p:cNvPr id="64" name="Rounded Rectangle 63"/>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65" name="Group 64"/>
              <p:cNvGrpSpPr/>
              <p:nvPr/>
            </p:nvGrpSpPr>
            <p:grpSpPr>
              <a:xfrm>
                <a:off x="1194847" y="4694779"/>
                <a:ext cx="3087733" cy="1573112"/>
                <a:chOff x="1247099" y="4680514"/>
                <a:chExt cx="3087733" cy="1573112"/>
              </a:xfrm>
            </p:grpSpPr>
            <p:sp>
              <p:nvSpPr>
                <p:cNvPr id="66"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7" name="Freeform 66"/>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67"/>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9"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2" name="Freeform 10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3" name="Freeform 10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5" name="Freeform 10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6" name="Freeform 10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107" name="TextBox 106"/>
          <p:cNvSpPr txBox="1"/>
          <p:nvPr/>
        </p:nvSpPr>
        <p:spPr>
          <a:xfrm rot="16200000">
            <a:off x="-627893" y="4162948"/>
            <a:ext cx="2292330"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108" name="Group 107"/>
          <p:cNvGrpSpPr/>
          <p:nvPr/>
        </p:nvGrpSpPr>
        <p:grpSpPr>
          <a:xfrm>
            <a:off x="4748036" y="4101539"/>
            <a:ext cx="853953" cy="853955"/>
            <a:chOff x="8383457" y="4980611"/>
            <a:chExt cx="1037196" cy="1037198"/>
          </a:xfrm>
        </p:grpSpPr>
        <p:sp>
          <p:nvSpPr>
            <p:cNvPr id="109" name="Oval 108"/>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11" name="Rectangle 11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cxnSp>
        <p:nvCxnSpPr>
          <p:cNvPr id="16" name="Elbow Connector 15"/>
          <p:cNvCxnSpPr>
            <a:stCxn id="109" idx="0"/>
            <a:endCxn id="26" idx="0"/>
          </p:cNvCxnSpPr>
          <p:nvPr/>
        </p:nvCxnSpPr>
        <p:spPr>
          <a:xfrm rot="16200000" flipH="1">
            <a:off x="6848246" y="2428305"/>
            <a:ext cx="16801" cy="3363267"/>
          </a:xfrm>
          <a:prstGeom prst="bentConnector3">
            <a:avLst>
              <a:gd name="adj1" fmla="val -5965143"/>
            </a:avLst>
          </a:prstGeom>
          <a:ln w="28575">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112" name="Cloud 111"/>
          <p:cNvSpPr/>
          <p:nvPr/>
        </p:nvSpPr>
        <p:spPr bwMode="auto">
          <a:xfrm>
            <a:off x="6175647" y="2737945"/>
            <a:ext cx="1693676" cy="1060239"/>
          </a:xfrm>
          <a:prstGeom prst="cloud">
            <a:avLst/>
          </a:prstGeom>
          <a:solidFill>
            <a:schemeClr val="accent4">
              <a:lumMod val="10000"/>
              <a:lumOff val="9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solidFill>
                  <a:srgbClr val="969696">
                    <a:lumMod val="10000"/>
                  </a:srgbClr>
                </a:solidFill>
                <a:ea typeface="Segoe UI" pitchFamily="34" charset="0"/>
                <a:cs typeface="Segoe UI" pitchFamily="34" charset="0"/>
              </a:rPr>
              <a:t>Public Internet</a:t>
            </a:r>
          </a:p>
        </p:txBody>
      </p:sp>
      <p:sp>
        <p:nvSpPr>
          <p:cNvPr id="38" name="Rounded Rectangle 37"/>
          <p:cNvSpPr/>
          <p:nvPr/>
        </p:nvSpPr>
        <p:spPr bwMode="auto">
          <a:xfrm>
            <a:off x="1108030" y="3715895"/>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39" name="Rounded Rectangle 38"/>
          <p:cNvSpPr/>
          <p:nvPr/>
        </p:nvSpPr>
        <p:spPr bwMode="auto">
          <a:xfrm>
            <a:off x="2187068" y="3712073"/>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0" name="Rounded Rectangle 39"/>
          <p:cNvSpPr/>
          <p:nvPr/>
        </p:nvSpPr>
        <p:spPr bwMode="auto">
          <a:xfrm>
            <a:off x="3254867" y="371207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1" name="Rectangle 40"/>
          <p:cNvSpPr/>
          <p:nvPr/>
        </p:nvSpPr>
        <p:spPr bwMode="auto">
          <a:xfrm>
            <a:off x="8684436" y="2712474"/>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a:gradFill>
                  <a:gsLst>
                    <a:gs pos="69027">
                      <a:srgbClr val="FFFFFF"/>
                    </a:gs>
                    <a:gs pos="56000">
                      <a:srgbClr val="FFFFFF"/>
                    </a:gs>
                  </a:gsLst>
                  <a:lin ang="5400000" scaled="0"/>
                </a:gradFill>
                <a:latin typeface="Segoe UI"/>
              </a:rPr>
              <a:t>Microsoft</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grpSp>
        <p:nvGrpSpPr>
          <p:cNvPr id="3" name="Group 2"/>
          <p:cNvGrpSpPr/>
          <p:nvPr/>
        </p:nvGrpSpPr>
        <p:grpSpPr>
          <a:xfrm>
            <a:off x="5175013" y="4059734"/>
            <a:ext cx="3363267" cy="3064258"/>
            <a:chOff x="5073139" y="3925826"/>
            <a:chExt cx="3297620" cy="3004447"/>
          </a:xfrm>
        </p:grpSpPr>
        <p:grpSp>
          <p:nvGrpSpPr>
            <p:cNvPr id="20" name="Group 19"/>
            <p:cNvGrpSpPr/>
            <p:nvPr/>
          </p:nvGrpSpPr>
          <p:grpSpPr>
            <a:xfrm>
              <a:off x="5073139" y="3925826"/>
              <a:ext cx="3297620" cy="2641260"/>
              <a:chOff x="5174866" y="4004049"/>
              <a:chExt cx="3363744" cy="2694222"/>
            </a:xfrm>
          </p:grpSpPr>
          <p:pic>
            <p:nvPicPr>
              <p:cNvPr id="115" name="Picture 1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36350" y="5506736"/>
                <a:ext cx="596267" cy="890873"/>
              </a:xfrm>
              <a:prstGeom prst="rect">
                <a:avLst/>
              </a:prstGeom>
            </p:spPr>
          </p:pic>
          <p:cxnSp>
            <p:nvCxnSpPr>
              <p:cNvPr id="116" name="Straight Connector 115"/>
              <p:cNvCxnSpPr>
                <a:stCxn id="109" idx="6"/>
                <a:endCxn id="26" idx="2"/>
              </p:cNvCxnSpPr>
              <p:nvPr/>
            </p:nvCxnSpPr>
            <p:spPr>
              <a:xfrm>
                <a:off x="5601903" y="4484051"/>
                <a:ext cx="2509670" cy="16802"/>
              </a:xfrm>
              <a:prstGeom prst="line">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13" name="Cloud 112"/>
              <p:cNvSpPr/>
              <p:nvPr/>
            </p:nvSpPr>
            <p:spPr bwMode="auto">
              <a:xfrm>
                <a:off x="6152195" y="4004049"/>
                <a:ext cx="1689489" cy="1036875"/>
              </a:xfrm>
              <a:prstGeom prst="cloud">
                <a:avLst/>
              </a:prstGeom>
              <a:solidFill>
                <a:srgbClr val="68217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Customer WAN</a:t>
                </a:r>
              </a:p>
            </p:txBody>
          </p:sp>
          <p:cxnSp>
            <p:nvCxnSpPr>
              <p:cNvPr id="11" name="Elbow Connector 10"/>
              <p:cNvCxnSpPr>
                <a:stCxn id="109" idx="4"/>
                <a:endCxn id="115" idx="1"/>
              </p:cNvCxnSpPr>
              <p:nvPr/>
            </p:nvCxnSpPr>
            <p:spPr>
              <a:xfrm rot="16200000" flipH="1">
                <a:off x="5435066" y="4650887"/>
                <a:ext cx="1041084" cy="1561484"/>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115" idx="3"/>
                <a:endCxn id="26" idx="4"/>
              </p:cNvCxnSpPr>
              <p:nvPr/>
            </p:nvCxnSpPr>
            <p:spPr>
              <a:xfrm flipV="1">
                <a:off x="7332617" y="4927891"/>
                <a:ext cx="1205993" cy="1024282"/>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955607" y="6379940"/>
                <a:ext cx="2192863" cy="318331"/>
              </a:xfrm>
              <a:prstGeom prst="rect">
                <a:avLst/>
              </a:prstGeom>
            </p:spPr>
            <p:txBody>
              <a:bodyPr wrap="none">
                <a:spAutoFit/>
              </a:bodyPr>
              <a:lstStyle/>
              <a:p>
                <a:r>
                  <a:rPr lang="en-US" sz="1428" spc="-50" dirty="0">
                    <a:gradFill>
                      <a:gsLst>
                        <a:gs pos="0">
                          <a:srgbClr val="505050"/>
                        </a:gs>
                        <a:gs pos="100000">
                          <a:srgbClr val="505050"/>
                        </a:gs>
                      </a:gsLst>
                    </a:gradFill>
                  </a:rPr>
                  <a:t>Peering exchange location</a:t>
                </a:r>
                <a:endParaRPr lang="en-US" sz="1428" dirty="0">
                  <a:solidFill>
                    <a:srgbClr val="505050"/>
                  </a:solidFill>
                </a:endParaRPr>
              </a:p>
            </p:txBody>
          </p:sp>
          <p:sp>
            <p:nvSpPr>
              <p:cNvPr id="42" name="Rectangle 41"/>
              <p:cNvSpPr/>
              <p:nvPr/>
            </p:nvSpPr>
            <p:spPr>
              <a:xfrm>
                <a:off x="6077156" y="4963541"/>
                <a:ext cx="1924045" cy="318331"/>
              </a:xfrm>
              <a:prstGeom prst="rect">
                <a:avLst/>
              </a:prstGeom>
            </p:spPr>
            <p:txBody>
              <a:bodyPr wrap="none">
                <a:spAutoFit/>
              </a:bodyPr>
              <a:lstStyle/>
              <a:p>
                <a:r>
                  <a:rPr lang="en-US" sz="1428" spc="-50" dirty="0">
                    <a:gradFill>
                      <a:gsLst>
                        <a:gs pos="0">
                          <a:srgbClr val="505050"/>
                        </a:gs>
                        <a:gs pos="100000">
                          <a:srgbClr val="505050"/>
                        </a:gs>
                      </a:gsLst>
                    </a:gradFill>
                  </a:rPr>
                  <a:t>Carrier-provided MPLS</a:t>
                </a:r>
                <a:endParaRPr lang="en-US" sz="1428" dirty="0">
                  <a:solidFill>
                    <a:srgbClr val="505050"/>
                  </a:solidFill>
                </a:endParaRPr>
              </a:p>
            </p:txBody>
          </p:sp>
        </p:grpSp>
        <p:sp>
          <p:nvSpPr>
            <p:cNvPr id="4" name="TextBox 3"/>
            <p:cNvSpPr txBox="1"/>
            <p:nvPr/>
          </p:nvSpPr>
          <p:spPr>
            <a:xfrm>
              <a:off x="6154421" y="6380571"/>
              <a:ext cx="1255793"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
              </a:r>
              <a:r>
                <a:rPr lang="en-US" sz="1836" dirty="0" err="1">
                  <a:solidFill>
                    <a:schemeClr val="accent1"/>
                  </a:solidFill>
                </a:rPr>
                <a:t>Equinix</a:t>
              </a:r>
              <a:r>
                <a:rPr lang="en-US" sz="1836" dirty="0">
                  <a:solidFill>
                    <a:schemeClr val="accent1"/>
                  </a:solidFill>
                </a:rPr>
                <a:t>)</a:t>
              </a:r>
            </a:p>
          </p:txBody>
        </p:sp>
        <p:sp>
          <p:nvSpPr>
            <p:cNvPr id="44" name="TextBox 43"/>
            <p:cNvSpPr txBox="1"/>
            <p:nvPr/>
          </p:nvSpPr>
          <p:spPr>
            <a:xfrm>
              <a:off x="6241054" y="4956258"/>
              <a:ext cx="10817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(AT&amp;T)</a:t>
              </a:r>
            </a:p>
          </p:txBody>
        </p:sp>
      </p:grpSp>
      <p:sp>
        <p:nvSpPr>
          <p:cNvPr id="45" name="TextBox 44"/>
          <p:cNvSpPr txBox="1"/>
          <p:nvPr/>
        </p:nvSpPr>
        <p:spPr>
          <a:xfrm>
            <a:off x="232080" y="985795"/>
            <a:ext cx="4966991"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Private network connectivity</a:t>
            </a:r>
          </a:p>
        </p:txBody>
      </p:sp>
    </p:spTree>
    <p:extLst>
      <p:ext uri="{BB962C8B-B14F-4D97-AF65-F5344CB8AC3E}">
        <p14:creationId xmlns:p14="http://schemas.microsoft.com/office/powerpoint/2010/main" val="318244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53" y="264964"/>
            <a:ext cx="9143999" cy="960055"/>
          </a:xfrm>
        </p:spPr>
        <p:txBody>
          <a:bodyPr/>
          <a:lstStyle/>
          <a:p>
            <a:r>
              <a:rPr lang="en-US" sz="5600" dirty="0">
                <a:solidFill>
                  <a:schemeClr val="tx2"/>
                </a:solidFill>
              </a:rPr>
              <a:t>Extend your infrastructure</a:t>
            </a:r>
          </a:p>
        </p:txBody>
      </p:sp>
      <p:sp>
        <p:nvSpPr>
          <p:cNvPr id="100" name="Rectangle 99"/>
          <p:cNvSpPr/>
          <p:nvPr/>
        </p:nvSpPr>
        <p:spPr bwMode="auto">
          <a:xfrm>
            <a:off x="111069" y="1261337"/>
            <a:ext cx="4729911" cy="5017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4" tIns="182718" rIns="91354" bIns="45679" numCol="1" rtlCol="0" anchor="t" anchorCtr="0" compatLnSpc="1">
            <a:prstTxWarp prst="textNoShape">
              <a:avLst/>
            </a:prstTxWarp>
          </a:bodyPr>
          <a:lstStyle/>
          <a:p>
            <a:pPr marL="236361" defTabSz="931803">
              <a:lnSpc>
                <a:spcPct val="90000"/>
              </a:lnSpc>
              <a:spcAft>
                <a:spcPts val="600"/>
              </a:spcAft>
            </a:pPr>
            <a:r>
              <a:rPr lang="en-US" dirty="0">
                <a:gradFill>
                  <a:gsLst>
                    <a:gs pos="0">
                      <a:srgbClr val="505050">
                        <a:lumMod val="50000"/>
                      </a:srgbClr>
                    </a:gs>
                    <a:gs pos="100000">
                      <a:srgbClr val="505050">
                        <a:lumMod val="50000"/>
                      </a:srgbClr>
                    </a:gs>
                  </a:gsLst>
                  <a:lin ang="5400000" scaled="1"/>
                </a:gradFill>
              </a:rPr>
              <a:t>Use scalable on-demand virtual machines in Microsoft Azure for:</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Microsoft apps - SharePoint, SQL, </a:t>
            </a:r>
            <a:r>
              <a:rPr lang="en-US" spc="-50" dirty="0" err="1">
                <a:gradFill>
                  <a:gsLst>
                    <a:gs pos="0">
                      <a:srgbClr val="505050"/>
                    </a:gs>
                    <a:gs pos="100000">
                      <a:srgbClr val="505050"/>
                    </a:gs>
                  </a:gsLst>
                  <a:lin ang="5400000" scaled="1"/>
                </a:gradFill>
              </a:rPr>
              <a:t>Biztalk</a:t>
            </a:r>
            <a:r>
              <a:rPr lang="en-US" spc="-50" dirty="0">
                <a:gradFill>
                  <a:gsLst>
                    <a:gs pos="0">
                      <a:srgbClr val="505050"/>
                    </a:gs>
                    <a:gs pos="100000">
                      <a:srgbClr val="505050"/>
                    </a:gs>
                  </a:gsLst>
                  <a:lin ang="5400000" scaled="1"/>
                </a:gradFill>
              </a:rPr>
              <a:t>, Active Directory</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3</a:t>
            </a:r>
            <a:r>
              <a:rPr lang="en-US" spc="-50" baseline="30000" dirty="0">
                <a:gradFill>
                  <a:gsLst>
                    <a:gs pos="0">
                      <a:srgbClr val="505050"/>
                    </a:gs>
                    <a:gs pos="100000">
                      <a:srgbClr val="505050"/>
                    </a:gs>
                  </a:gsLst>
                  <a:lin ang="5400000" scaled="1"/>
                </a:gradFill>
              </a:rPr>
              <a:t>rd</a:t>
            </a:r>
            <a:r>
              <a:rPr lang="en-US" spc="-50" dirty="0">
                <a:gradFill>
                  <a:gsLst>
                    <a:gs pos="0">
                      <a:srgbClr val="505050"/>
                    </a:gs>
                    <a:gs pos="100000">
                      <a:srgbClr val="505050"/>
                    </a:gs>
                  </a:gsLst>
                  <a:lin ang="5400000" scaled="1"/>
                </a:gradFill>
              </a:rPr>
              <a:t> party apps – Oracle, Linux</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Apps with public web front ends or DMZ</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Apps with variable traffic, spiky workloads</a:t>
            </a:r>
          </a:p>
          <a:p>
            <a:pPr marL="522111" indent="-285750" defTabSz="931803">
              <a:lnSpc>
                <a:spcPct val="90000"/>
              </a:lnSpc>
              <a:spcAft>
                <a:spcPts val="600"/>
              </a:spcAft>
              <a:buFont typeface="Arial" panose="020B0604020202020204" pitchFamily="34" charset="0"/>
              <a:buChar char="•"/>
            </a:pPr>
            <a:r>
              <a:rPr lang="en-US" spc="-50" dirty="0">
                <a:gradFill>
                  <a:gsLst>
                    <a:gs pos="0">
                      <a:srgbClr val="505050"/>
                    </a:gs>
                    <a:gs pos="100000">
                      <a:srgbClr val="505050"/>
                    </a:gs>
                  </a:gsLst>
                  <a:lin ang="5400000" scaled="1"/>
                </a:gradFill>
              </a:rPr>
              <a:t>Development &amp; Test environments</a:t>
            </a:r>
          </a:p>
          <a:p>
            <a:pPr marL="228385" defTabSz="931803">
              <a:spcAft>
                <a:spcPts val="2399"/>
              </a:spcAft>
            </a:pPr>
            <a:endParaRPr lang="en-US" dirty="0">
              <a:solidFill>
                <a:srgbClr val="969696">
                  <a:lumMod val="50000"/>
                </a:srgbClr>
              </a:solidFill>
              <a:latin typeface="Segoe UI Light"/>
              <a:cs typeface="Segoe UI" panose="020B0502040204020203" pitchFamily="34" charset="0"/>
            </a:endParaRPr>
          </a:p>
        </p:txBody>
      </p:sp>
      <p:sp>
        <p:nvSpPr>
          <p:cNvPr id="71" name="Clpoud Icon"/>
          <p:cNvSpPr>
            <a:spLocks noChangeAspect="1"/>
          </p:cNvSpPr>
          <p:nvPr/>
        </p:nvSpPr>
        <p:spPr bwMode="black">
          <a:xfrm>
            <a:off x="8813559" y="1620850"/>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ln w="25400">
            <a:noFill/>
          </a:ln>
        </p:spPr>
        <p:txBody>
          <a:bodyPr vert="horz" wrap="square" lIns="91440" tIns="182880" rIns="457200" bIns="45720" numCol="1" anchor="t" anchorCtr="0" compatLnSpc="1">
            <a:prstTxWarp prst="textNoShape">
              <a:avLst/>
            </a:prstTxWarp>
          </a:bodyPr>
          <a:lstStyle/>
          <a:p>
            <a:pPr algn="ctr" defTabSz="931803"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771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4" name="Freeform 24"/>
          <p:cNvSpPr>
            <a:spLocks noEditPoints="1"/>
          </p:cNvSpPr>
          <p:nvPr/>
        </p:nvSpPr>
        <p:spPr bwMode="black">
          <a:xfrm>
            <a:off x="95980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81" name="Freeform 24"/>
          <p:cNvSpPr>
            <a:spLocks noEditPoints="1"/>
          </p:cNvSpPr>
          <p:nvPr/>
        </p:nvSpPr>
        <p:spPr bwMode="black">
          <a:xfrm>
            <a:off x="90675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7" name="TextBox 76"/>
          <p:cNvSpPr txBox="1"/>
          <p:nvPr/>
        </p:nvSpPr>
        <p:spPr>
          <a:xfrm>
            <a:off x="9746846" y="2261623"/>
            <a:ext cx="884587"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05863" y="2869495"/>
            <a:ext cx="1033384" cy="442604"/>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34399" y="2871663"/>
            <a:ext cx="743641"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SQL </a:t>
            </a:r>
            <a:br>
              <a:rPr lang="en-US" sz="1000" spc="-50" dirty="0">
                <a:solidFill>
                  <a:srgbClr val="00188F"/>
                </a:solidFill>
                <a:ea typeface="Segoe UI" panose="020B0502040204020203" pitchFamily="34" charset="0"/>
                <a:cs typeface="Segoe UI" panose="020B0502040204020203" pitchFamily="34" charset="0"/>
              </a:rPr>
            </a:br>
            <a:r>
              <a:rPr lang="en-US" sz="1000" spc="-50" dirty="0">
                <a:solidFill>
                  <a:srgbClr val="00188F"/>
                </a:solidFill>
                <a:ea typeface="Segoe UI" panose="020B0502040204020203" pitchFamily="34" charset="0"/>
                <a:cs typeface="Segoe UI" panose="020B0502040204020203" pitchFamily="34" charset="0"/>
              </a:rPr>
              <a:t>Server</a:t>
            </a:r>
          </a:p>
        </p:txBody>
      </p:sp>
      <p:sp>
        <p:nvSpPr>
          <p:cNvPr id="101" name="TextBox 100"/>
          <p:cNvSpPr txBox="1"/>
          <p:nvPr/>
        </p:nvSpPr>
        <p:spPr>
          <a:xfrm>
            <a:off x="9779242" y="1655200"/>
            <a:ext cx="1189912" cy="683264"/>
          </a:xfrm>
          <a:prstGeom prst="rect">
            <a:avLst/>
          </a:prstGeom>
          <a:noFill/>
        </p:spPr>
        <p:txBody>
          <a:bodyPr wrap="square" lIns="182880" tIns="146304" rIns="182880" bIns="146304" rtlCol="0">
            <a:spAutoFit/>
          </a:bodyPr>
          <a:lstStyle/>
          <a:p>
            <a:pPr defTabSz="931803">
              <a:lnSpc>
                <a:spcPct val="90000"/>
              </a:lnSpc>
            </a:pPr>
            <a:r>
              <a:rPr lang="en-US" sz="1400" spc="-50" dirty="0">
                <a:solidFill>
                  <a:schemeClr val="bg1"/>
                </a:solidFill>
              </a:rPr>
              <a:t>Microsoft</a:t>
            </a:r>
          </a:p>
          <a:p>
            <a:pPr defTabSz="931803">
              <a:lnSpc>
                <a:spcPct val="90000"/>
              </a:lnSpc>
            </a:pPr>
            <a:r>
              <a:rPr lang="en-US" sz="1400" spc="-50" dirty="0">
                <a:solidFill>
                  <a:schemeClr val="bg1"/>
                </a:solidFill>
              </a:rPr>
              <a:t>Azure</a:t>
            </a:r>
          </a:p>
        </p:txBody>
      </p:sp>
      <p:sp>
        <p:nvSpPr>
          <p:cNvPr id="111" name="Freeform 24"/>
          <p:cNvSpPr>
            <a:spLocks noEditPoints="1"/>
          </p:cNvSpPr>
          <p:nvPr/>
        </p:nvSpPr>
        <p:spPr bwMode="black">
          <a:xfrm>
            <a:off x="10660425" y="219041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113" name="Freeform 24"/>
          <p:cNvSpPr>
            <a:spLocks noEditPoints="1"/>
          </p:cNvSpPr>
          <p:nvPr/>
        </p:nvSpPr>
        <p:spPr bwMode="black">
          <a:xfrm>
            <a:off x="11047964" y="2791320"/>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980749" y="2254914"/>
            <a:ext cx="363242" cy="42249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61128" y="3024221"/>
            <a:ext cx="613373" cy="87099"/>
          </a:xfrm>
          <a:prstGeom prst="rect">
            <a:avLst/>
          </a:prstGeom>
        </p:spPr>
      </p:pic>
      <p:grpSp>
        <p:nvGrpSpPr>
          <p:cNvPr id="11" name="Group 10"/>
          <p:cNvGrpSpPr/>
          <p:nvPr/>
        </p:nvGrpSpPr>
        <p:grpSpPr>
          <a:xfrm>
            <a:off x="9016801" y="3676929"/>
            <a:ext cx="1302637" cy="1941527"/>
            <a:chOff x="9226124" y="3676929"/>
            <a:chExt cx="1302637" cy="1941527"/>
          </a:xfrm>
        </p:grpSpPr>
        <p:cxnSp>
          <p:nvCxnSpPr>
            <p:cNvPr id="48" name="Straight Connector 47"/>
            <p:cNvCxnSpPr/>
            <p:nvPr/>
          </p:nvCxnSpPr>
          <p:spPr>
            <a:xfrm>
              <a:off x="9226124" y="5618455"/>
              <a:ext cx="899997" cy="1"/>
            </a:xfrm>
            <a:prstGeom prst="line">
              <a:avLst/>
            </a:prstGeom>
            <a:ln w="44450" cap="rnd">
              <a:solidFill>
                <a:schemeClr val="accent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0102197" y="3676929"/>
              <a:ext cx="41828" cy="1941526"/>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6200000">
              <a:off x="9735921" y="4261035"/>
              <a:ext cx="792841" cy="792839"/>
              <a:chOff x="1409488" y="2021576"/>
              <a:chExt cx="792953" cy="792952"/>
            </a:xfrm>
          </p:grpSpPr>
          <p:sp>
            <p:nvSpPr>
              <p:cNvPr id="56" name="Oval 55"/>
              <p:cNvSpPr/>
              <p:nvPr/>
            </p:nvSpPr>
            <p:spPr bwMode="auto">
              <a:xfrm>
                <a:off x="1409488" y="2021576"/>
                <a:ext cx="792953" cy="792952"/>
              </a:xfrm>
              <a:prstGeom prst="ellipse">
                <a:avLst/>
              </a:prstGeom>
              <a:solidFill>
                <a:srgbClr val="EBEBEB"/>
              </a:solidFill>
              <a:ln w="3175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2538"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617" y="2158727"/>
                <a:ext cx="563843" cy="495497"/>
              </a:xfrm>
              <a:prstGeom prst="rect">
                <a:avLst/>
              </a:prstGeom>
            </p:spPr>
          </p:pic>
          <p:sp>
            <p:nvSpPr>
              <p:cNvPr id="58" name="TextBox 57"/>
              <p:cNvSpPr txBox="1"/>
              <p:nvPr/>
            </p:nvSpPr>
            <p:spPr>
              <a:xfrm rot="5400000">
                <a:off x="1455788" y="2349049"/>
                <a:ext cx="357537" cy="138006"/>
              </a:xfrm>
              <a:prstGeom prst="rect">
                <a:avLst/>
              </a:prstGeom>
              <a:noFill/>
            </p:spPr>
            <p:txBody>
              <a:bodyPr wrap="square" lIns="0" tIns="0" rIns="0" bIns="0" rtlCol="0">
                <a:spAutoFit/>
              </a:bodyPr>
              <a:lstStyle/>
              <a:p>
                <a:pPr algn="ctr" defTabSz="930907" fontAlgn="base">
                  <a:lnSpc>
                    <a:spcPct val="80000"/>
                  </a:lnSpc>
                  <a:spcBef>
                    <a:spcPct val="0"/>
                  </a:spcBef>
                  <a:spcAft>
                    <a:spcPct val="0"/>
                  </a:spcAft>
                </a:pPr>
                <a:r>
                  <a:rPr lang="en-US" sz="1100" b="1" dirty="0">
                    <a:gradFill>
                      <a:gsLst>
                        <a:gs pos="2917">
                          <a:srgbClr val="00188F"/>
                        </a:gs>
                        <a:gs pos="30000">
                          <a:srgbClr val="00188F"/>
                        </a:gs>
                      </a:gsLst>
                      <a:lin ang="5400000" scaled="0"/>
                    </a:gradFill>
                  </a:rPr>
                  <a:t>VHD</a:t>
                </a:r>
              </a:p>
            </p:txBody>
          </p:sp>
        </p:grpSp>
      </p:grpSp>
      <p:grpSp>
        <p:nvGrpSpPr>
          <p:cNvPr id="5" name="Group 4"/>
          <p:cNvGrpSpPr/>
          <p:nvPr/>
        </p:nvGrpSpPr>
        <p:grpSpPr>
          <a:xfrm>
            <a:off x="4986053" y="3654078"/>
            <a:ext cx="4019093" cy="2515385"/>
            <a:chOff x="216023" y="3207830"/>
            <a:chExt cx="4019093" cy="2515385"/>
          </a:xfrm>
        </p:grpSpPr>
        <p:grpSp>
          <p:nvGrpSpPr>
            <p:cNvPr id="175" name="Group 174"/>
            <p:cNvGrpSpPr/>
            <p:nvPr/>
          </p:nvGrpSpPr>
          <p:grpSpPr>
            <a:xfrm>
              <a:off x="216023" y="3207830"/>
              <a:ext cx="4019093" cy="2515385"/>
              <a:chOff x="274640" y="4179009"/>
              <a:chExt cx="4608793" cy="2515385"/>
            </a:xfrm>
          </p:grpSpPr>
          <p:sp>
            <p:nvSpPr>
              <p:cNvPr id="176" name="Freeform 18"/>
              <p:cNvSpPr>
                <a:spLocks noEditPoints="1"/>
              </p:cNvSpPr>
              <p:nvPr/>
            </p:nvSpPr>
            <p:spPr bwMode="auto">
              <a:xfrm>
                <a:off x="274640" y="4179009"/>
                <a:ext cx="4608793" cy="2515385"/>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177" name="Group 176"/>
              <p:cNvGrpSpPr/>
              <p:nvPr/>
            </p:nvGrpSpPr>
            <p:grpSpPr>
              <a:xfrm>
                <a:off x="903852" y="4469639"/>
                <a:ext cx="3626069" cy="2017932"/>
                <a:chOff x="903852" y="4469639"/>
                <a:chExt cx="3626069" cy="2017932"/>
              </a:xfrm>
            </p:grpSpPr>
            <p:sp>
              <p:nvSpPr>
                <p:cNvPr id="178" name="Rounded Rectangle 17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gradFill>
                      <a:gsLst>
                        <a:gs pos="36283">
                          <a:srgbClr val="505050"/>
                        </a:gs>
                        <a:gs pos="28000">
                          <a:srgbClr val="505050"/>
                        </a:gs>
                      </a:gsLst>
                      <a:lin ang="5400000" scaled="0"/>
                    </a:gradFill>
                    <a:effectLst/>
                    <a:uLnTx/>
                    <a:uFillTx/>
                    <a:latin typeface="Segoe UI"/>
                  </a:endParaRPr>
                </a:p>
              </p:txBody>
            </p:sp>
            <p:grpSp>
              <p:nvGrpSpPr>
                <p:cNvPr id="179" name="Group 178"/>
                <p:cNvGrpSpPr/>
                <p:nvPr/>
              </p:nvGrpSpPr>
              <p:grpSpPr>
                <a:xfrm>
                  <a:off x="1194847" y="4694779"/>
                  <a:ext cx="3087733" cy="1573112"/>
                  <a:chOff x="1247099" y="4680514"/>
                  <a:chExt cx="3087733" cy="1573112"/>
                </a:xfrm>
              </p:grpSpPr>
              <p:sp>
                <p:nvSpPr>
                  <p:cNvPr id="18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1" name="Freeform 18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2" name="Freeform 18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4" name="Freeform 18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5" name="Freeform 18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18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Freeform 18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sp>
          <p:nvSpPr>
            <p:cNvPr id="189" name="TextBox 188"/>
            <p:cNvSpPr txBox="1"/>
            <p:nvPr/>
          </p:nvSpPr>
          <p:spPr>
            <a:xfrm rot="16200000">
              <a:off x="-628864" y="4107279"/>
              <a:ext cx="2292655"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503"/>
              <a:r>
                <a:rPr lang="en-US" sz="2000" b="0" dirty="0">
                  <a:gradFill>
                    <a:gsLst>
                      <a:gs pos="69027">
                        <a:srgbClr val="FFFFFF"/>
                      </a:gs>
                      <a:gs pos="56000">
                        <a:srgbClr val="FFFFFF"/>
                      </a:gs>
                    </a:gsLst>
                    <a:lin ang="5400000" scaled="0"/>
                  </a:gradFill>
                  <a:latin typeface="Segoe UI"/>
                </a:rPr>
                <a:t>Customer datacenter</a:t>
              </a:r>
            </a:p>
          </p:txBody>
        </p:sp>
      </p:grpSp>
      <p:sp>
        <p:nvSpPr>
          <p:cNvPr id="7" name="Rectangle 6"/>
          <p:cNvSpPr/>
          <p:nvPr/>
        </p:nvSpPr>
        <p:spPr>
          <a:xfrm>
            <a:off x="161392" y="3455523"/>
            <a:ext cx="4294851" cy="1231106"/>
          </a:xfrm>
          <a:prstGeom prst="rect">
            <a:avLst/>
          </a:prstGeom>
        </p:spPr>
        <p:txBody>
          <a:bodyPr wrap="square">
            <a:spAutoFit/>
          </a:bodyPr>
          <a:lstStyle/>
          <a:p>
            <a:pPr marL="228385" defTabSz="931803">
              <a:spcAft>
                <a:spcPts val="2399"/>
              </a:spcAft>
            </a:pPr>
            <a:endParaRPr lang="en-US" dirty="0">
              <a:gradFill>
                <a:gsLst>
                  <a:gs pos="0">
                    <a:srgbClr val="505050">
                      <a:lumMod val="50000"/>
                    </a:srgbClr>
                  </a:gs>
                  <a:gs pos="100000">
                    <a:srgbClr val="505050">
                      <a:lumMod val="50000"/>
                    </a:srgbClr>
                  </a:gs>
                </a:gsLst>
                <a:lin ang="5400000" scaled="1"/>
              </a:gradFill>
            </a:endParaRPr>
          </a:p>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Consistent virtualization platform across Hyper-V and Microsoft Azure</a:t>
            </a:r>
          </a:p>
        </p:txBody>
      </p:sp>
      <p:sp>
        <p:nvSpPr>
          <p:cNvPr id="19" name="Rectangle 18"/>
          <p:cNvSpPr/>
          <p:nvPr/>
        </p:nvSpPr>
        <p:spPr>
          <a:xfrm>
            <a:off x="111069" y="5175402"/>
            <a:ext cx="4028273" cy="923330"/>
          </a:xfrm>
          <a:prstGeom prst="rect">
            <a:avLst/>
          </a:prstGeom>
        </p:spPr>
        <p:txBody>
          <a:bodyPr wrap="square">
            <a:spAutoFit/>
          </a:bodyPr>
          <a:lstStyle/>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Manage both your datacenter and Windows Azure with System Center 2012</a:t>
            </a:r>
          </a:p>
        </p:txBody>
      </p:sp>
      <p:grpSp>
        <p:nvGrpSpPr>
          <p:cNvPr id="3" name="Group 2"/>
          <p:cNvGrpSpPr/>
          <p:nvPr/>
        </p:nvGrpSpPr>
        <p:grpSpPr>
          <a:xfrm>
            <a:off x="8741355" y="4398576"/>
            <a:ext cx="4610668" cy="2514910"/>
            <a:chOff x="8741355" y="4398576"/>
            <a:chExt cx="4610668" cy="2514910"/>
          </a:xfrm>
        </p:grpSpPr>
        <p:pic>
          <p:nvPicPr>
            <p:cNvPr id="1026" name="Picture 2" descr="http://cdn-static.zdnet.com/i/story/30/40/094838/microsoft-system-center-2012-logo-300.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631433" y="6166028"/>
              <a:ext cx="1688162" cy="747458"/>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11347602" y="5511355"/>
              <a:ext cx="623081" cy="827393"/>
              <a:chOff x="13037396" y="2523260"/>
              <a:chExt cx="863085" cy="1068988"/>
            </a:xfrm>
            <a:solidFill>
              <a:schemeClr val="accent1"/>
            </a:solidFill>
          </p:grpSpPr>
          <p:sp>
            <p:nvSpPr>
              <p:cNvPr id="93" name="Oval 742"/>
              <p:cNvSpPr>
                <a:spLocks noChangeArrowheads="1"/>
              </p:cNvSpPr>
              <p:nvPr/>
            </p:nvSpPr>
            <p:spPr bwMode="auto">
              <a:xfrm>
                <a:off x="13579973" y="2523260"/>
                <a:ext cx="239439" cy="241323"/>
              </a:xfrm>
              <a:prstGeom prst="ellipse">
                <a:avLst/>
              </a:prstGeom>
              <a:grpFill/>
              <a:ln>
                <a:solidFill>
                  <a:schemeClr val="accent1"/>
                </a:solidFill>
              </a:ln>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4" name="Freeform 741"/>
              <p:cNvSpPr>
                <a:spLocks/>
              </p:cNvSpPr>
              <p:nvPr/>
            </p:nvSpPr>
            <p:spPr bwMode="auto">
              <a:xfrm>
                <a:off x="13498904" y="2787208"/>
                <a:ext cx="401577"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5" name="Freeform 12"/>
              <p:cNvSpPr>
                <a:spLocks noEditPoints="1"/>
              </p:cNvSpPr>
              <p:nvPr/>
            </p:nvSpPr>
            <p:spPr bwMode="auto">
              <a:xfrm>
                <a:off x="13037396" y="2906602"/>
                <a:ext cx="440947"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grpSp>
        <p:sp>
          <p:nvSpPr>
            <p:cNvPr id="49" name="Isosceles Triangle 48"/>
            <p:cNvSpPr/>
            <p:nvPr/>
          </p:nvSpPr>
          <p:spPr bwMode="auto">
            <a:xfrm rot="8237101">
              <a:off x="8741355" y="4398576"/>
              <a:ext cx="4610668" cy="1561151"/>
            </a:xfrm>
            <a:prstGeom prst="triangle">
              <a:avLst>
                <a:gd name="adj" fmla="val 48867"/>
              </a:avLst>
            </a:prstGeom>
            <a:gradFill>
              <a:gsLst>
                <a:gs pos="25000">
                  <a:srgbClr val="00BCF2"/>
                </a:gs>
                <a:gs pos="1000">
                  <a:schemeClr val="accent1">
                    <a:lumMod val="60000"/>
                    <a:lumOff val="40000"/>
                  </a:schemeClr>
                </a:gs>
                <a:gs pos="100000">
                  <a:schemeClr val="bg1">
                    <a:alpha val="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092" tIns="38040" rIns="76092" bIns="38040" numCol="1" rtlCol="0" anchor="ctr" anchorCtr="0" compatLnSpc="1">
              <a:prstTxWarp prst="textNoShape">
                <a:avLst/>
              </a:prstTxWarp>
            </a:bodyPr>
            <a:lstStyle/>
            <a:p>
              <a:pPr algn="ctr" defTabSz="760684"/>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07290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46</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Test drive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pPr>
              <a:spcBef>
                <a:spcPts val="600"/>
              </a:spcBef>
            </a:pPr>
            <a:r>
              <a:rPr lang="en-US" dirty="0">
                <a:solidFill>
                  <a:srgbClr val="FFFFFF"/>
                </a:solidFill>
              </a:rPr>
              <a:t>    Microsoft Azure </a:t>
            </a:r>
            <a:br>
              <a:rPr lang="en-US" dirty="0">
                <a:solidFill>
                  <a:srgbClr val="FFFFFF"/>
                </a:solidFill>
              </a:rPr>
            </a:br>
            <a:r>
              <a:rPr lang="en-US" dirty="0">
                <a:solidFill>
                  <a:srgbClr val="FFFFFF"/>
                </a:solidFill>
              </a:rPr>
              <a:t>    Websites</a:t>
            </a: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reach</a:t>
            </a: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with Traffic Manager</a:t>
            </a: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a:t>Reach where your datacenter won’t</a:t>
            </a:r>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Azure Mobile Services</a:t>
            </a:r>
            <a:br>
              <a:rPr lang="en-US" sz="2800" b="1" spc="-50" dirty="0">
                <a:gradFill>
                  <a:gsLst>
                    <a:gs pos="2917">
                      <a:srgbClr val="00188F"/>
                    </a:gs>
                    <a:gs pos="30000">
                      <a:srgbClr val="00188F"/>
                    </a:gs>
                  </a:gsLst>
                  <a:lin ang="5400000" scaled="0"/>
                </a:gradFill>
                <a:latin typeface="Segoe UI Light"/>
              </a:rPr>
            </a:br>
            <a:r>
              <a:rPr lang="en-US" sz="2000" b="1" spc="-50" dirty="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a:solidFill>
                <a:srgbClr val="505050"/>
              </a:solidFill>
              <a:latin typeface="+mj-lt"/>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a:gradFill>
                  <a:gsLst>
                    <a:gs pos="0">
                      <a:schemeClr val="tx1"/>
                    </a:gs>
                    <a:gs pos="100000">
                      <a:schemeClr val="tx1"/>
                    </a:gs>
                  </a:gsLst>
                </a:gradFill>
                <a:latin typeface="Segoe UI Semibold" pitchFamily="34" charset="0"/>
                <a:cs typeface="Segoe UI Semibold" pitchFamily="34" charset="0"/>
              </a:rPr>
              <a:t>ServiceBus</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dirty="0" err="1">
                <a:gradFill>
                  <a:gsLst>
                    <a:gs pos="0">
                      <a:schemeClr val="tx1"/>
                    </a:gs>
                    <a:gs pos="100000">
                      <a:schemeClr val="tx1"/>
                    </a:gs>
                  </a:gsLst>
                </a:gradFill>
                <a:latin typeface="Segoe UI Semibold" pitchFamily="34" charset="0"/>
                <a:cs typeface="Segoe UI Semibold" pitchFamily="34" charset="0"/>
              </a:rPr>
              <a:t>Biztalk</a:t>
            </a:r>
            <a:r>
              <a:rPr lang="en-US" sz="2000" dirty="0">
                <a:gradFill>
                  <a:gsLst>
                    <a:gs pos="0">
                      <a:schemeClr val="tx1"/>
                    </a:gs>
                    <a:gs pos="100000">
                      <a:schemeClr val="tx1"/>
                    </a:gs>
                  </a:gsLst>
                </a:gradFill>
                <a:latin typeface="Segoe UI Semibold" pitchFamily="34" charset="0"/>
                <a:cs typeface="Segoe UI Semibold" pitchFamily="34" charset="0"/>
              </a:rPr>
              <a:t> services</a:t>
            </a:r>
          </a:p>
          <a:p>
            <a:endParaRPr lang="en-US" sz="2000" dirty="0">
              <a:solidFill>
                <a:srgbClr val="505050"/>
              </a:solidFill>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a:p>
          <a:p>
            <a:pPr marL="342900" indent="-342900"/>
            <a:endParaRPr lang="en-US" sz="2400"/>
          </a:p>
          <a:p>
            <a:pPr marL="342900" indent="-342900"/>
            <a:endParaRPr lang="en-US" sz="2400" dirty="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a:solidFill>
                    <a:srgbClr val="04178F"/>
                  </a:solidFill>
                </a:rPr>
                <a:t>Power your business with Microsoft Azure</a:t>
              </a: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r>
              <a:rPr lang="en-US" dirty="0"/>
              <a:t>“Because management time and cost is so low with Microsoft Azure, we focus on growing the business, not on managing red tape.   It’s important for us to be able to say that VAS is supported by Microsoft Azure, prospective customers don’t have to worry that their service is running on some anonymous group of servers or at a </a:t>
            </a:r>
            <a:r>
              <a:rPr lang="en-US" dirty="0" err="1"/>
              <a:t>hoster</a:t>
            </a:r>
            <a:r>
              <a:rPr lang="en-US" dirty="0"/>
              <a:t>. “</a:t>
            </a:r>
          </a:p>
          <a:p>
            <a:endParaRPr lang="en-US" dirty="0"/>
          </a:p>
          <a:p>
            <a:r>
              <a:rPr lang="en-US" dirty="0"/>
              <a:t> William K. Smyth - Global Business Manager, 3M VAS</a:t>
            </a:r>
          </a:p>
        </p:txBody>
      </p:sp>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3M is one of the largest manufacturers in the world but, when it comes to launching new businesses, it scrutinizes startup costs as closely as any entrepreneur. </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Maximize IT agility and cost effectiveness of new ventures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Needed platform that would provide fast application response time</a:t>
            </a:r>
            <a:endParaRPr lang="en-US" sz="2400" spc="-50" dirty="0">
              <a:gradFill>
                <a:gsLst>
                  <a:gs pos="1250">
                    <a:schemeClr val="bg1">
                      <a:lumMod val="25000"/>
                    </a:schemeClr>
                  </a:gs>
                  <a:gs pos="10417">
                    <a:schemeClr val="bg1">
                      <a:lumMod val="25000"/>
                    </a:schemeClr>
                  </a:gs>
                </a:gsLst>
                <a:lin ang="5400000" scaled="0"/>
              </a:gradFill>
              <a:latin typeface="+mj-lt"/>
            </a:endParaRP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Minimizes Internal Management Time, Cost., and hardware acquisition</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Revenue boosted by 50%</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Accelerated application response time by 2-3 seconds</a:t>
            </a:r>
          </a:p>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Familiar development environment allows for easy ramp to the cloud</a:t>
            </a:r>
          </a:p>
          <a:p>
            <a:pPr lvl="0"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Segoe UI Light"/>
              </a:rPr>
              <a:t>Microsoft manages the platform, </a:t>
            </a:r>
            <a:br>
              <a:rPr lang="en-US" sz="2000" spc="-50" dirty="0">
                <a:gradFill>
                  <a:gsLst>
                    <a:gs pos="1250">
                      <a:srgbClr val="EFEFEF">
                        <a:lumMod val="25000"/>
                      </a:srgbClr>
                    </a:gs>
                    <a:gs pos="10417">
                      <a:srgbClr val="EFEFEF">
                        <a:lumMod val="25000"/>
                      </a:srgbClr>
                    </a:gs>
                  </a:gsLst>
                  <a:lin ang="5400000" scaled="0"/>
                </a:gradFill>
                <a:latin typeface="Segoe UI Light"/>
              </a:rPr>
            </a:br>
            <a:r>
              <a:rPr lang="en-US" sz="2000" spc="-50" dirty="0">
                <a:gradFill>
                  <a:gsLst>
                    <a:gs pos="1250">
                      <a:srgbClr val="EFEFEF">
                        <a:lumMod val="25000"/>
                      </a:srgbClr>
                    </a:gs>
                    <a:gs pos="10417">
                      <a:srgbClr val="EFEFEF">
                        <a:lumMod val="25000"/>
                      </a:srgbClr>
                    </a:gs>
                  </a:gsLst>
                  <a:lin ang="5400000" scaled="0"/>
                </a:gradFill>
                <a:latin typeface="Segoe UI Light"/>
              </a:rPr>
              <a:t>3m  grows their business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pic>
        <p:nvPicPr>
          <p:cNvPr id="3" name="Picture 2" descr="3M Logo">
            <a:hlinkClick r:id="rId3" tooltip="3M in the United State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3" y="652891"/>
            <a:ext cx="3248525" cy="218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4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9718" y="288663"/>
            <a:ext cx="3314700" cy="54176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br>
              <a:rPr lang="en-US" sz="2000" spc="-50" dirty="0">
                <a:gradFill>
                  <a:gsLst>
                    <a:gs pos="1250">
                      <a:srgbClr val="FFFFFF"/>
                    </a:gs>
                    <a:gs pos="10417">
                      <a:srgbClr val="FFFFFF"/>
                    </a:gs>
                  </a:gsLst>
                  <a:lin ang="5400000" scaled="0"/>
                </a:gradFill>
              </a:rPr>
            </a:br>
            <a:r>
              <a:rPr lang="en-US" sz="2000" spc="-50" dirty="0">
                <a:gradFill>
                  <a:gsLst>
                    <a:gs pos="1250">
                      <a:srgbClr val="FFFFFF"/>
                    </a:gs>
                    <a:gs pos="10417">
                      <a:srgbClr val="FFFFFF"/>
                    </a:gs>
                  </a:gsLst>
                  <a:lin ang="5400000" scaled="0"/>
                </a:gradFill>
              </a:rPr>
              <a:t>“We have customers in 60 countries around the world that need access to our business operations applications. They need to be trained and have immediate access.  Microsoft Azure allows us to do offer that at instant scale.”</a:t>
            </a:r>
          </a:p>
          <a:p>
            <a:pPr defTabSz="914099" fontAlgn="base">
              <a:lnSpc>
                <a:spcPct val="90000"/>
              </a:lnSpc>
              <a:spcBef>
                <a:spcPct val="0"/>
              </a:spcBef>
              <a:spcAft>
                <a:spcPct val="0"/>
              </a:spcAft>
            </a:pPr>
            <a:endParaRPr lang="en-US" sz="105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Don Noonan, </a:t>
            </a:r>
            <a:r>
              <a:rPr lang="en-US" sz="2000" spc="-50" dirty="0" err="1">
                <a:gradFill>
                  <a:gsLst>
                    <a:gs pos="1250">
                      <a:srgbClr val="FFFFFF"/>
                    </a:gs>
                    <a:gs pos="10417">
                      <a:srgbClr val="FFFFFF"/>
                    </a:gs>
                  </a:gsLst>
                  <a:lin ang="5400000" scaled="0"/>
                </a:gradFill>
              </a:rPr>
              <a:t>Blackbaud</a:t>
            </a:r>
            <a:endParaRPr lang="en-US" sz="2000" spc="-50" dirty="0">
              <a:gradFill>
                <a:gsLst>
                  <a:gs pos="1250">
                    <a:srgbClr val="FFFFFF"/>
                  </a:gs>
                  <a:gs pos="10417">
                    <a:srgbClr val="FFFFFF"/>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rgbClr val="EFEFEF">
                      <a:lumMod val="25000"/>
                    </a:srgbClr>
                  </a:gs>
                  <a:gs pos="10417">
                    <a:srgbClr val="EFEFEF">
                      <a:lumMod val="25000"/>
                    </a:srgbClr>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323" y="597237"/>
            <a:ext cx="4188251" cy="763192"/>
          </a:xfrm>
          <a:prstGeom prst="rect">
            <a:avLst/>
          </a:prstGeom>
          <a:noFill/>
        </p:spPr>
      </p:pic>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Nonprofits in 60 countries</a:t>
            </a: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Schools and churches to hospitals and charities, rely on </a:t>
            </a:r>
            <a:r>
              <a:rPr lang="en-US" sz="2000" spc="-50" dirty="0" err="1">
                <a:gradFill>
                  <a:gsLst>
                    <a:gs pos="1250">
                      <a:srgbClr val="EFEFEF">
                        <a:lumMod val="25000"/>
                      </a:srgbClr>
                    </a:gs>
                    <a:gs pos="10417">
                      <a:srgbClr val="EFEFEF">
                        <a:lumMod val="25000"/>
                      </a:srgbClr>
                    </a:gs>
                  </a:gsLst>
                  <a:lin ang="5400000" scaled="0"/>
                </a:gradFill>
                <a:latin typeface="+mj-lt"/>
              </a:rPr>
              <a:t>Blackbaud's</a:t>
            </a:r>
            <a:r>
              <a:rPr lang="en-US" sz="2000" spc="-50" dirty="0">
                <a:gradFill>
                  <a:gsLst>
                    <a:gs pos="1250">
                      <a:srgbClr val="EFEFEF">
                        <a:lumMod val="25000"/>
                      </a:srgbClr>
                    </a:gs>
                    <a:gs pos="10417">
                      <a:srgbClr val="EFEFEF">
                        <a:lumMod val="25000"/>
                      </a:srgbClr>
                    </a:gs>
                  </a:gsLst>
                  <a:lin ang="5400000" scaled="0"/>
                </a:gradFill>
                <a:latin typeface="+mj-lt"/>
              </a:rPr>
              <a:t> nonprofit software to help them achieve their missions.  </a:t>
            </a: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With Windows Azure </a:t>
            </a:r>
            <a:r>
              <a:rPr lang="en-US" sz="2000" spc="-50" dirty="0" err="1">
                <a:gradFill>
                  <a:gsLst>
                    <a:gs pos="1250">
                      <a:srgbClr val="EFEFEF">
                        <a:lumMod val="25000"/>
                      </a:srgbClr>
                    </a:gs>
                    <a:gs pos="10417">
                      <a:srgbClr val="EFEFEF">
                        <a:lumMod val="25000"/>
                      </a:srgbClr>
                    </a:gs>
                  </a:gsLst>
                  <a:lin ang="5400000" scaled="0"/>
                </a:gradFill>
                <a:latin typeface="+mj-lt"/>
              </a:rPr>
              <a:t>IaaS</a:t>
            </a:r>
            <a:r>
              <a:rPr lang="en-US" sz="2000" spc="-50" dirty="0">
                <a:gradFill>
                  <a:gsLst>
                    <a:gs pos="1250">
                      <a:srgbClr val="EFEFEF">
                        <a:lumMod val="25000"/>
                      </a:srgbClr>
                    </a:gs>
                    <a:gs pos="10417">
                      <a:srgbClr val="EFEFEF">
                        <a:lumMod val="25000"/>
                      </a:srgbClr>
                    </a:gs>
                  </a:gsLst>
                  <a:lin ang="5400000" scaled="0"/>
                </a:gradFill>
                <a:latin typeface="+mj-lt"/>
              </a:rPr>
              <a:t> they run their business operations software AND train customers at non-profits on how to use it.</a:t>
            </a: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An instant training environment for customers</a:t>
            </a:r>
          </a:p>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Affordable solution that scales </a:t>
            </a:r>
            <a:br>
              <a:rPr lang="en-US" sz="2000" spc="-50" dirty="0">
                <a:gradFill>
                  <a:gsLst>
                    <a:gs pos="1250">
                      <a:srgbClr val="EFEFEF">
                        <a:lumMod val="25000"/>
                      </a:srgbClr>
                    </a:gs>
                    <a:gs pos="10417">
                      <a:srgbClr val="EFEFEF">
                        <a:lumMod val="25000"/>
                      </a:srgbClr>
                    </a:gs>
                  </a:gsLst>
                  <a:lin ang="5400000" scaled="0"/>
                </a:gradFill>
                <a:latin typeface="+mj-lt"/>
              </a:rPr>
            </a:br>
            <a:r>
              <a:rPr lang="en-US" sz="2000" spc="-50" dirty="0">
                <a:gradFill>
                  <a:gsLst>
                    <a:gs pos="1250">
                      <a:srgbClr val="EFEFEF">
                        <a:lumMod val="25000"/>
                      </a:srgbClr>
                    </a:gs>
                    <a:gs pos="10417">
                      <a:srgbClr val="EFEFEF">
                        <a:lumMod val="25000"/>
                      </a:srgbClr>
                    </a:gs>
                  </a:gsLst>
                  <a:lin ang="5400000" scaled="0"/>
                </a:gradFill>
                <a:latin typeface="+mj-lt"/>
              </a:rPr>
              <a:t>up and down with needs</a:t>
            </a:r>
          </a:p>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SQL Server backend that supports application data</a:t>
            </a:r>
          </a:p>
        </p:txBody>
      </p:sp>
      <p:sp>
        <p:nvSpPr>
          <p:cNvPr id="27" name="Rectangle 26"/>
          <p:cNvSpPr/>
          <p:nvPr/>
        </p:nvSpPr>
        <p:spPr bwMode="auto">
          <a:xfrm>
            <a:off x="4122739"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Challenges</a:t>
            </a:r>
            <a:endParaRPr lang="en-US" sz="2000" spc="-50" dirty="0">
              <a:gradFill>
                <a:gsLst>
                  <a:gs pos="36283">
                    <a:srgbClr val="EFEFEF">
                      <a:lumMod val="25000"/>
                    </a:srgbClr>
                  </a:gs>
                  <a:gs pos="28000">
                    <a:srgbClr val="EFEFEF">
                      <a:lumMod val="25000"/>
                    </a:srgbClr>
                  </a:gs>
                </a:gsLst>
                <a:lin ang="5400000" scaled="0"/>
              </a:gradFill>
            </a:endParaRPr>
          </a:p>
        </p:txBody>
      </p:sp>
      <p:sp>
        <p:nvSpPr>
          <p:cNvPr id="28" name="Rectangle 27"/>
          <p:cNvSpPr/>
          <p:nvPr/>
        </p:nvSpPr>
        <p:spPr bwMode="auto">
          <a:xfrm>
            <a:off x="8198433"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Benefits</a:t>
            </a:r>
            <a:endParaRPr lang="en-US" sz="2000" spc="-50" dirty="0">
              <a:gradFill>
                <a:gsLst>
                  <a:gs pos="36283">
                    <a:srgbClr val="EFEFEF">
                      <a:lumMod val="25000"/>
                    </a:srgbClr>
                  </a:gs>
                  <a:gs pos="28000">
                    <a:srgbClr val="EFEFEF">
                      <a:lumMod val="25000"/>
                    </a:srgbClr>
                  </a:gs>
                </a:gsLst>
                <a:lin ang="5400000" scaled="0"/>
              </a:gradFill>
            </a:endParaRPr>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116" t="10289" r="5084" b="6646"/>
          <a:stretch/>
        </p:blipFill>
        <p:spPr>
          <a:xfrm>
            <a:off x="611749" y="4379030"/>
            <a:ext cx="1295362" cy="12255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80" y="3043256"/>
            <a:ext cx="1164868" cy="88584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105" y="2845122"/>
            <a:ext cx="904022" cy="134260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5781" y="1846497"/>
            <a:ext cx="1390669" cy="89380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0337" y="4403076"/>
            <a:ext cx="1501556" cy="817173"/>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09" y="1952731"/>
            <a:ext cx="1200914" cy="813818"/>
          </a:xfrm>
          <a:prstGeom prst="rect">
            <a:avLst/>
          </a:prstGeom>
        </p:spPr>
      </p:pic>
    </p:spTree>
    <p:extLst>
      <p:ext uri="{BB962C8B-B14F-4D97-AF65-F5344CB8AC3E}">
        <p14:creationId xmlns:p14="http://schemas.microsoft.com/office/powerpoint/2010/main" val="22022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9139"/>
            <a:ext cx="3894137" cy="701366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000" spc="-50" dirty="0">
              <a:gradFill>
                <a:gsLst>
                  <a:gs pos="36283">
                    <a:schemeClr val="tx1"/>
                  </a:gs>
                  <a:gs pos="28000">
                    <a:schemeClr val="tx1"/>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“We specifically chose Microsoft Azure over other cloud providers.  </a:t>
            </a:r>
            <a:r>
              <a:rPr lang="en-US" sz="1900" dirty="0"/>
              <a:t>The tools to be able to quickly build and deploy are a huge benefit.  We are extensively using Infrastructure Services and Platform Services with Microsoft Azure and the combination fits our needs perfectly.  It allows us to focus on serving our customers. </a:t>
            </a:r>
            <a:endParaRPr lang="en-US" sz="190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endParaRPr lang="en-US" sz="1900" dirty="0"/>
          </a:p>
          <a:p>
            <a:pPr defTabSz="914099" fontAlgn="base">
              <a:lnSpc>
                <a:spcPct val="90000"/>
              </a:lnSpc>
              <a:spcBef>
                <a:spcPct val="0"/>
              </a:spcBef>
              <a:spcAft>
                <a:spcPct val="0"/>
              </a:spcAft>
            </a:pPr>
            <a:r>
              <a:rPr lang="en-US" sz="1900" dirty="0" err="1"/>
              <a:t>Jagdash</a:t>
            </a:r>
            <a:r>
              <a:rPr lang="en-US" sz="1900" dirty="0"/>
              <a:t> </a:t>
            </a:r>
            <a:r>
              <a:rPr lang="en-US" sz="1900" dirty="0" err="1"/>
              <a:t>Rajan</a:t>
            </a:r>
            <a:r>
              <a:rPr lang="en-US" sz="1900" dirty="0"/>
              <a:t> </a:t>
            </a:r>
          </a:p>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SVP, Technology, Digital Air Strike</a:t>
            </a:r>
          </a:p>
        </p:txBody>
      </p:sp>
      <p:sp>
        <p:nvSpPr>
          <p:cNvPr id="25" name="Rectangle 24"/>
          <p:cNvSpPr/>
          <p:nvPr/>
        </p:nvSpPr>
        <p:spPr bwMode="auto">
          <a:xfrm>
            <a:off x="4122739" y="3176678"/>
            <a:ext cx="3963406" cy="363020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pc="-50" dirty="0">
                <a:gradFill>
                  <a:gsLst>
                    <a:gs pos="1250">
                      <a:schemeClr val="bg1">
                        <a:lumMod val="25000"/>
                      </a:schemeClr>
                    </a:gs>
                    <a:gs pos="10417">
                      <a:schemeClr val="bg1">
                        <a:lumMod val="25000"/>
                      </a:schemeClr>
                    </a:gs>
                  </a:gsLst>
                  <a:lin ang="5400000" scaled="0"/>
                </a:gradFill>
              </a:rPr>
              <a:t>GM wanted an integrated social and email feedback system for their dealers collecting information to and from multiple social and dealer sites and on premise data systems. A fully transparent process that allows instant communication and feedback for dealers from their customers.</a:t>
            </a:r>
          </a:p>
          <a:p>
            <a:pPr defTabSz="914099" fontAlgn="base">
              <a:lnSpc>
                <a:spcPct val="90000"/>
              </a:lnSpc>
              <a:spcBef>
                <a:spcPct val="0"/>
              </a:spcBef>
              <a:spcAft>
                <a:spcPct val="0"/>
              </a:spcAft>
            </a:pPr>
            <a:endParaRPr lang="en-US" spc="-50" dirty="0">
              <a:gradFill>
                <a:gsLst>
                  <a:gs pos="1250">
                    <a:schemeClr val="bg1">
                      <a:lumMod val="25000"/>
                    </a:schemeClr>
                  </a:gs>
                  <a:gs pos="10417">
                    <a:schemeClr val="bg1">
                      <a:lumMod val="25000"/>
                    </a:schemeClr>
                  </a:gs>
                </a:gsLst>
                <a:lin ang="5400000" scaled="0"/>
              </a:gradFill>
            </a:endParaRPr>
          </a:p>
          <a:p>
            <a:pPr defTabSz="914099" fontAlgn="base">
              <a:lnSpc>
                <a:spcPct val="90000"/>
              </a:lnSpc>
              <a:spcBef>
                <a:spcPct val="0"/>
              </a:spcBef>
              <a:spcAft>
                <a:spcPct val="0"/>
              </a:spcAft>
            </a:pPr>
            <a:r>
              <a:rPr lang="en-US" spc="-50">
                <a:gradFill>
                  <a:gsLst>
                    <a:gs pos="1250">
                      <a:schemeClr val="bg1">
                        <a:lumMod val="25000"/>
                      </a:schemeClr>
                    </a:gs>
                    <a:gs pos="10417">
                      <a:schemeClr val="bg1">
                        <a:lumMod val="25000"/>
                      </a:schemeClr>
                    </a:gs>
                  </a:gsLst>
                  <a:lin ang="5400000" scaled="0"/>
                </a:gradFill>
              </a:rPr>
              <a:t>Digital Air Strike </a:t>
            </a:r>
            <a:r>
              <a:rPr lang="en-US" spc="-50" dirty="0">
                <a:gradFill>
                  <a:gsLst>
                    <a:gs pos="1250">
                      <a:schemeClr val="bg1">
                        <a:lumMod val="25000"/>
                      </a:schemeClr>
                    </a:gs>
                    <a:gs pos="10417">
                      <a:schemeClr val="bg1">
                        <a:lumMod val="25000"/>
                      </a:schemeClr>
                    </a:gs>
                  </a:gsLst>
                  <a:lin ang="5400000" scaled="0"/>
                </a:gradFill>
              </a:rPr>
              <a:t>built them a system that allows for integration of social feeds, an email feedback responses system and immediate information for dealers and consumers.</a:t>
            </a:r>
          </a:p>
          <a:p>
            <a:pPr defTabSz="914099" fontAlgn="base">
              <a:lnSpc>
                <a:spcPct val="90000"/>
              </a:lnSpc>
              <a:spcBef>
                <a:spcPct val="0"/>
              </a:spcBef>
              <a:spcAft>
                <a:spcPct val="0"/>
              </a:spcAft>
            </a:pPr>
            <a:r>
              <a:rPr lang="en-US" spc="-50" dirty="0">
                <a:gradFill>
                  <a:gsLst>
                    <a:gs pos="1250">
                      <a:schemeClr val="bg1">
                        <a:lumMod val="25000"/>
                      </a:schemeClr>
                    </a:gs>
                    <a:gs pos="10417">
                      <a:schemeClr val="bg1">
                        <a:lumMod val="25000"/>
                      </a:schemeClr>
                    </a:gs>
                  </a:gsLst>
                  <a:lin ang="5400000" scaled="0"/>
                </a:gradFill>
              </a:rPr>
              <a:t>.</a:t>
            </a: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6" name="Rectangle 25"/>
          <p:cNvSpPr/>
          <p:nvPr/>
        </p:nvSpPr>
        <p:spPr bwMode="auto">
          <a:xfrm>
            <a:off x="8198433" y="3176678"/>
            <a:ext cx="3963406" cy="363528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342900" indent="-342900" defTabSz="914099" fontAlgn="base">
              <a:lnSpc>
                <a:spcPct val="90000"/>
              </a:lnSpc>
              <a:spcBef>
                <a:spcPct val="0"/>
              </a:spcBef>
              <a:spcAft>
                <a:spcPct val="0"/>
              </a:spcAft>
              <a:buFont typeface="Arial" pitchFamily="34" charset="0"/>
              <a:buChar char="•"/>
            </a:pPr>
            <a:r>
              <a:rPr lang="en-US" sz="2000" spc="-50" dirty="0" err="1">
                <a:gradFill>
                  <a:gsLst>
                    <a:gs pos="1250">
                      <a:schemeClr val="bg1">
                        <a:lumMod val="25000"/>
                      </a:schemeClr>
                    </a:gs>
                    <a:gs pos="10417">
                      <a:schemeClr val="bg1">
                        <a:lumMod val="25000"/>
                      </a:schemeClr>
                    </a:gs>
                  </a:gsLst>
                  <a:lin ang="5400000" scaled="0"/>
                </a:gradFill>
              </a:rPr>
              <a:t>PaaS</a:t>
            </a:r>
            <a:r>
              <a:rPr lang="en-US" sz="2000" spc="-50" dirty="0">
                <a:gradFill>
                  <a:gsLst>
                    <a:gs pos="1250">
                      <a:schemeClr val="bg1">
                        <a:lumMod val="25000"/>
                      </a:schemeClr>
                    </a:gs>
                    <a:gs pos="10417">
                      <a:schemeClr val="bg1">
                        <a:lumMod val="25000"/>
                      </a:schemeClr>
                    </a:gs>
                  </a:gsLst>
                  <a:lin ang="5400000" scaled="0"/>
                </a:gradFill>
              </a:rPr>
              <a:t> + </a:t>
            </a:r>
            <a:r>
              <a:rPr lang="en-US" sz="2000" spc="-50" dirty="0" err="1">
                <a:gradFill>
                  <a:gsLst>
                    <a:gs pos="1250">
                      <a:schemeClr val="bg1">
                        <a:lumMod val="25000"/>
                      </a:schemeClr>
                    </a:gs>
                    <a:gs pos="10417">
                      <a:schemeClr val="bg1">
                        <a:lumMod val="25000"/>
                      </a:schemeClr>
                    </a:gs>
                  </a:gsLst>
                  <a:lin ang="5400000" scaled="0"/>
                </a:gradFill>
              </a:rPr>
              <a:t>IaaS</a:t>
            </a:r>
            <a:r>
              <a:rPr lang="en-US" sz="2000" spc="-50" dirty="0">
                <a:gradFill>
                  <a:gsLst>
                    <a:gs pos="1250">
                      <a:schemeClr val="bg1">
                        <a:lumMod val="25000"/>
                      </a:schemeClr>
                    </a:gs>
                    <a:gs pos="10417">
                      <a:schemeClr val="bg1">
                        <a:lumMod val="25000"/>
                      </a:schemeClr>
                    </a:gs>
                  </a:gsLst>
                  <a:lin ang="5400000" scaled="0"/>
                </a:gradFill>
              </a:rPr>
              <a:t> allows for managing where you want to, and allowing Microsoft Azure to manage the rest</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Familiar tools like PowerShell, and Visual Studio</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Ability to instantly scale storage from large data sources at a significantly lower cost</a:t>
            </a:r>
          </a:p>
          <a:p>
            <a:pPr marL="342900" indent="-342900" defTabSz="914099" fontAlgn="base">
              <a:lnSpc>
                <a:spcPct val="90000"/>
              </a:lnSpc>
              <a:spcBef>
                <a:spcPct val="0"/>
              </a:spcBef>
              <a:spcAft>
                <a:spcPct val="0"/>
              </a:spcAft>
              <a:buFont typeface="Arial" pitchFamily="34" charset="0"/>
              <a:buChar char="•"/>
            </a:pPr>
            <a:r>
              <a:rPr lang="en-US" sz="2000" spc="-50" dirty="0">
                <a:gradFill>
                  <a:gsLst>
                    <a:gs pos="1250">
                      <a:schemeClr val="bg1">
                        <a:lumMod val="25000"/>
                      </a:schemeClr>
                    </a:gs>
                    <a:gs pos="10417">
                      <a:schemeClr val="bg1">
                        <a:lumMod val="25000"/>
                      </a:schemeClr>
                    </a:gs>
                  </a:gsLst>
                  <a:lin ang="5400000" scaled="0"/>
                </a:gradFill>
              </a:rPr>
              <a:t>Ease of development with shorter time to market</a:t>
            </a:r>
          </a:p>
          <a:p>
            <a:pPr marL="342900" indent="-342900" defTabSz="914099" fontAlgn="base">
              <a:lnSpc>
                <a:spcPct val="90000"/>
              </a:lnSpc>
              <a:spcBef>
                <a:spcPct val="0"/>
              </a:spcBef>
              <a:spcAft>
                <a:spcPct val="0"/>
              </a:spcAft>
              <a:buFont typeface="Arial"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7" name="Rectangle 26"/>
          <p:cNvSpPr/>
          <p:nvPr/>
        </p:nvSpPr>
        <p:spPr bwMode="auto">
          <a:xfrm>
            <a:off x="4122739"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Challenges</a:t>
            </a:r>
            <a:endParaRPr lang="en-US" sz="2000" spc="-50" dirty="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36283">
                      <a:schemeClr val="tx2"/>
                    </a:gs>
                    <a:gs pos="28000">
                      <a:schemeClr val="tx2"/>
                    </a:gs>
                  </a:gsLst>
                  <a:lin ang="5400000" scaled="0"/>
                </a:gradFill>
                <a:latin typeface="+mj-lt"/>
              </a:rPr>
              <a:t>Benefits</a:t>
            </a:r>
            <a:endParaRPr lang="en-US" sz="2000" spc="-50" dirty="0">
              <a:gradFill>
                <a:gsLst>
                  <a:gs pos="36283">
                    <a:schemeClr val="bg1">
                      <a:lumMod val="25000"/>
                    </a:schemeClr>
                  </a:gs>
                  <a:gs pos="28000">
                    <a:schemeClr val="bg1">
                      <a:lumMod val="25000"/>
                    </a:schemeClr>
                  </a:gs>
                </a:gsLst>
                <a:lin ang="5400000" scaled="0"/>
              </a:gradFill>
            </a:endParaRPr>
          </a:p>
        </p:txBody>
      </p:sp>
      <p:pic>
        <p:nvPicPr>
          <p:cNvPr id="1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0752" y="1405069"/>
            <a:ext cx="1088840" cy="116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5" y="3335293"/>
            <a:ext cx="2667000" cy="304800"/>
          </a:xfrm>
          <a:prstGeom prst="rect">
            <a:avLst/>
          </a:prstGeom>
        </p:spPr>
      </p:pic>
    </p:spTree>
    <p:extLst>
      <p:ext uri="{BB962C8B-B14F-4D97-AF65-F5344CB8AC3E}">
        <p14:creationId xmlns:p14="http://schemas.microsoft.com/office/powerpoint/2010/main" val="40966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8303" y="1428751"/>
            <a:ext cx="3008817" cy="2928937"/>
          </a:xfrm>
          <a:prstGeom prst="rect">
            <a:avLst/>
          </a:prstGeom>
        </p:spPr>
      </p:pic>
      <p:sp>
        <p:nvSpPr>
          <p:cNvPr id="4" name="Rectangle 3"/>
          <p:cNvSpPr/>
          <p:nvPr/>
        </p:nvSpPr>
        <p:spPr>
          <a:xfrm>
            <a:off x="4722607" y="1223847"/>
            <a:ext cx="7439231" cy="3645016"/>
          </a:xfrm>
          <a:prstGeom prst="rect">
            <a:avLst/>
          </a:prstGeom>
          <a:ln>
            <a:solidFill>
              <a:schemeClr val="bg1">
                <a:lumMod val="75000"/>
              </a:schemeClr>
            </a:solidFill>
          </a:ln>
        </p:spPr>
        <p:txBody>
          <a:bodyPr wrap="square" lIns="182880" tIns="137160">
            <a:noAutofit/>
          </a:bodyPr>
          <a:lstStyle/>
          <a:p>
            <a:pPr>
              <a:lnSpc>
                <a:spcPct val="90000"/>
              </a:lnSpc>
              <a:spcAft>
                <a:spcPts val="1200"/>
              </a:spcAft>
            </a:pPr>
            <a:r>
              <a:rPr lang="en-US" sz="2400" b="1" spc="-20" dirty="0">
                <a:gradFill>
                  <a:gsLst>
                    <a:gs pos="2917">
                      <a:schemeClr val="tx1"/>
                    </a:gs>
                    <a:gs pos="30000">
                      <a:schemeClr val="tx1"/>
                    </a:gs>
                  </a:gsLst>
                  <a:lin ang="5400000" scaled="0"/>
                </a:gradFill>
              </a:rPr>
              <a:t>RadioShack</a:t>
            </a:r>
            <a:r>
              <a:rPr lang="en-US" sz="2400" spc="-20" dirty="0">
                <a:gradFill>
                  <a:gsLst>
                    <a:gs pos="2917">
                      <a:schemeClr val="tx1"/>
                    </a:gs>
                    <a:gs pos="30000">
                      <a:schemeClr val="tx1"/>
                    </a:gs>
                  </a:gsLst>
                  <a:lin ang="5400000" scaled="0"/>
                </a:gradFill>
              </a:rPr>
              <a:t> wanted to enhance its capacity to deliver product-availability information and promotional coupons to its customers and sales partners. The retailer worked with </a:t>
            </a:r>
            <a:r>
              <a:rPr lang="en-US" sz="2400" spc="-20" dirty="0" err="1">
                <a:gradFill>
                  <a:gsLst>
                    <a:gs pos="2917">
                      <a:schemeClr val="tx1"/>
                    </a:gs>
                    <a:gs pos="30000">
                      <a:schemeClr val="tx1"/>
                    </a:gs>
                  </a:gsLst>
                  <a:lin ang="5400000" scaled="0"/>
                </a:gradFill>
              </a:rPr>
              <a:t>Pariveda</a:t>
            </a:r>
            <a:r>
              <a:rPr lang="en-US" sz="2400" spc="-20" dirty="0">
                <a:gradFill>
                  <a:gsLst>
                    <a:gs pos="2917">
                      <a:schemeClr val="tx1"/>
                    </a:gs>
                    <a:gs pos="30000">
                      <a:schemeClr val="tx1"/>
                    </a:gs>
                  </a:gsLst>
                  <a:lin ang="5400000" scaled="0"/>
                </a:gradFill>
              </a:rPr>
              <a:t> Solutions to develop store locator, inventory, and coupon management solutions based on Microsoft Azure. </a:t>
            </a:r>
          </a:p>
          <a:p>
            <a:pPr>
              <a:lnSpc>
                <a:spcPct val="90000"/>
              </a:lnSpc>
              <a:spcAft>
                <a:spcPts val="1200"/>
              </a:spcAft>
            </a:pPr>
            <a:r>
              <a:rPr lang="en-US" sz="2400" spc="-20" dirty="0">
                <a:gradFill>
                  <a:gsLst>
                    <a:gs pos="2917">
                      <a:schemeClr val="tx1"/>
                    </a:gs>
                    <a:gs pos="30000">
                      <a:schemeClr val="tx1"/>
                    </a:gs>
                  </a:gsLst>
                  <a:lin ang="5400000" scaled="0"/>
                </a:gradFill>
              </a:rPr>
              <a:t>As a result, RadioShack upgraded its marketing infrastructure, reduced costs, built better partnerships, enhanced customer satisfaction, and increased </a:t>
            </a:r>
            <a:br>
              <a:rPr lang="en-US" sz="2400" spc="-20" dirty="0">
                <a:gradFill>
                  <a:gsLst>
                    <a:gs pos="2917">
                      <a:schemeClr val="tx1"/>
                    </a:gs>
                    <a:gs pos="30000">
                      <a:schemeClr val="tx1"/>
                    </a:gs>
                  </a:gsLst>
                  <a:lin ang="5400000" scaled="0"/>
                </a:gradFill>
              </a:rPr>
            </a:br>
            <a:r>
              <a:rPr lang="en-US" sz="2400" spc="-20" dirty="0">
                <a:gradFill>
                  <a:gsLst>
                    <a:gs pos="2917">
                      <a:schemeClr val="tx1"/>
                    </a:gs>
                    <a:gs pos="30000">
                      <a:schemeClr val="tx1"/>
                    </a:gs>
                  </a:gsLst>
                  <a:lin ang="5400000" scaled="0"/>
                </a:gradFill>
              </a:rPr>
              <a:t>their revenue.</a:t>
            </a:r>
          </a:p>
        </p:txBody>
      </p:sp>
    </p:spTree>
    <p:extLst>
      <p:ext uri="{BB962C8B-B14F-4D97-AF65-F5344CB8AC3E}">
        <p14:creationId xmlns:p14="http://schemas.microsoft.com/office/powerpoint/2010/main" val="3512044556"/>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1+#ppt_w/2"/>
                                          </p:val>
                                        </p:tav>
                                        <p:tav tm="100000">
                                          <p:val>
                                            <p:strVal val="#ppt_x"/>
                                          </p:val>
                                        </p:tav>
                                      </p:tavLst>
                                    </p:anim>
                                    <p:anim calcmode="lin" valueType="num">
                                      <p:cBhvr additive="base">
                                        <p:cTn id="8" dur="6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Microsoft Azure</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fundamentals</a:t>
              </a: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On-premises </a:t>
              </a:r>
              <a:br>
                <a:rPr lang="en-US" sz="2200" dirty="0">
                  <a:gradFill>
                    <a:gsLst>
                      <a:gs pos="0">
                        <a:srgbClr val="FFFFFF"/>
                      </a:gs>
                      <a:gs pos="100000">
                        <a:srgbClr val="FFFFFF"/>
                      </a:gs>
                    </a:gsLst>
                    <a:lin ang="5400000" scaled="0"/>
                  </a:gradFill>
                  <a:latin typeface="Segoe UI Light"/>
                </a:rPr>
              </a:br>
              <a:r>
                <a:rPr lang="en-US" sz="2200" dirty="0">
                  <a:gradFill>
                    <a:gsLst>
                      <a:gs pos="0">
                        <a:srgbClr val="FFFFFF"/>
                      </a:gs>
                      <a:gs pos="100000">
                        <a:srgbClr val="FFFFFF"/>
                      </a:gs>
                    </a:gsLst>
                    <a:lin ang="5400000" scaled="0"/>
                  </a:gradFill>
                  <a:latin typeface="Segoe UI Light"/>
                </a:rPr>
                <a:t>AND Cloud</a:t>
              </a: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and Flexible</a:t>
              </a: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8</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br>
                <a:rPr lang="en-US" sz="2400" dirty="0">
                  <a:gradFill>
                    <a:gsLst>
                      <a:gs pos="0">
                        <a:srgbClr val="FFFFFF"/>
                      </a:gs>
                      <a:gs pos="100000">
                        <a:srgbClr val="FFFFFF"/>
                      </a:gs>
                    </a:gsLst>
                    <a:lin ang="5400000" scaled="0"/>
                  </a:gradFill>
                  <a:latin typeface="Segoe UI Light"/>
                </a:rPr>
              </a:br>
              <a:r>
                <a:rPr lang="en-US" sz="2400" dirty="0">
                  <a:gradFill>
                    <a:gsLst>
                      <a:gs pos="0">
                        <a:srgbClr val="FFFFFF"/>
                      </a:gs>
                      <a:gs pos="100000">
                        <a:srgbClr val="FFFFFF"/>
                      </a:gs>
                    </a:gsLst>
                    <a:lin ang="5400000" scaled="0"/>
                  </a:gradFill>
                  <a:latin typeface="Segoe UI Light"/>
                </a:rPr>
                <a:t>and Flexible</a:t>
              </a: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Trust through transparency</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Service dashboard</a:t>
            </a: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FF1FAB0DEDE9AF4ABA57B67AF4A9F321" PreviousValue="false"/>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230e9df3-be65-4c73-a93b-d1236ebd677e"/>
    <ds:schemaRef ds:uri="http://schemas.microsoft.com/office/2006/metadata/properties"/>
    <ds:schemaRef ds:uri="http://purl.org/dc/terms/"/>
    <ds:schemaRef ds:uri="7b813d5f-7206-4d46-95a5-a58185f478af"/>
    <ds:schemaRef ds:uri="http://schemas.microsoft.com/office/infopath/2007/PartnerControls"/>
    <ds:schemaRef ds:uri="http://schemas.microsoft.com/office/2006/documentManagement/types"/>
    <ds:schemaRef ds:uri="http://schemas.openxmlformats.org/package/2006/metadata/core-properties"/>
    <ds:schemaRef ds:uri="http://schemas.microsoft.com/sharepoint/v4"/>
    <ds:schemaRef ds:uri="4e240d41-6d38-4eac-9584-b3f543b50010"/>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0238BFC1-1ECD-4C82-A19D-350AD899CD92}">
  <ds:schemaRefs>
    <ds:schemaRef ds:uri="http://schemas.microsoft.com/sharepoint/events"/>
  </ds:schemaRefs>
</ds:datastoreItem>
</file>

<file path=customXml/itemProps3.xml><?xml version="1.0" encoding="utf-8"?>
<ds:datastoreItem xmlns:ds="http://schemas.openxmlformats.org/officeDocument/2006/customXml" ds:itemID="{766571D6-5B8E-4B68-BCF1-A6F7573A74B1}">
  <ds:schemaRefs>
    <ds:schemaRef ds:uri="Microsoft.SharePoint.Taxonomy.ContentTypeSync"/>
  </ds:schemaRefs>
</ds:datastoreItem>
</file>

<file path=customXml/itemProps4.xml><?xml version="1.0" encoding="utf-8"?>
<ds:datastoreItem xmlns:ds="http://schemas.openxmlformats.org/officeDocument/2006/customXml" ds:itemID="{D5751E8D-AFC2-4683-9129-F36CFC8BB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22062</TotalTime>
  <Words>12485</Words>
  <Application>Microsoft Office PowerPoint</Application>
  <PresentationFormat>Custom</PresentationFormat>
  <Paragraphs>1353</Paragraphs>
  <Slides>54</Slides>
  <Notes>49</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54</vt:i4>
      </vt:variant>
    </vt:vector>
  </HeadingPairs>
  <TitlesOfParts>
    <vt:vector size="65" baseType="lpstr">
      <vt:lpstr>Arial</vt:lpstr>
      <vt:lpstr>Calibri</vt:lpstr>
      <vt:lpstr>Consolas</vt:lpstr>
      <vt:lpstr>Segoe UI</vt:lpstr>
      <vt:lpstr>Segoe UI Light</vt:lpstr>
      <vt:lpstr>Segoe UI Semibold</vt:lpstr>
      <vt:lpstr>Verdana</vt:lpstr>
      <vt:lpstr>Wingdings</vt:lpstr>
      <vt:lpstr>3-30070_Windows_Server_Management_Marketing_Template_16x9</vt:lpstr>
      <vt:lpstr>1_3-30070_Windows_Server_Management_Marketing_Template_16x9</vt:lpstr>
      <vt:lpstr>2_5-30550_MGX_FY15_Breakout_LIGHT_Template</vt:lpstr>
      <vt:lpstr>PowerPoint Presentation</vt:lpstr>
      <vt:lpstr>Microsoft Azure    Bringing Cloud  to your Enterprise</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Innovations in the last 18months</vt:lpstr>
      <vt:lpstr>Innovations in the last 18months</vt:lpstr>
      <vt:lpstr>Innovations in the last 18months</vt:lpstr>
      <vt:lpstr>Innovations in the last 18months</vt:lpstr>
      <vt:lpstr>Market Endorsement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Develop, test, run your apps</vt:lpstr>
      <vt:lpstr>PowerPoint Presentation</vt:lpstr>
      <vt:lpstr>PowerPoint Presentation</vt:lpstr>
      <vt:lpstr>Identity as the control point</vt:lpstr>
      <vt:lpstr>Extend your infrastructure</vt:lpstr>
      <vt:lpstr>Extend your infrastructure</vt:lpstr>
      <vt:lpstr>PowerPoint Presentation</vt:lpstr>
      <vt:lpstr>Extend your infrastructure</vt:lpstr>
      <vt:lpstr>Extend your infrastructure</vt:lpstr>
      <vt:lpstr>PowerPoint Presentation</vt:lpstr>
      <vt:lpstr>Reach where your datacenter won’t</vt:lpstr>
      <vt:lpstr>Reach where your datacenter won’t</vt:lpstr>
      <vt:lpstr>Reach where your datacenter won’t</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Arun Dutt Gangadharan Pankajakshi Amma</cp:lastModifiedBy>
  <cp:revision>981</cp:revision>
  <cp:lastPrinted>2013-03-26T17:37:02Z</cp:lastPrinted>
  <dcterms:created xsi:type="dcterms:W3CDTF">2012-12-13T20:38:06Z</dcterms:created>
  <dcterms:modified xsi:type="dcterms:W3CDTF">2020-10-21T07:10:43Z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